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406" r:id="rId2"/>
    <p:sldId id="360" r:id="rId3"/>
    <p:sldId id="367" r:id="rId4"/>
    <p:sldId id="371" r:id="rId5"/>
    <p:sldId id="257" r:id="rId6"/>
    <p:sldId id="319" r:id="rId7"/>
    <p:sldId id="407" r:id="rId8"/>
    <p:sldId id="411" r:id="rId9"/>
    <p:sldId id="261" r:id="rId10"/>
    <p:sldId id="258" r:id="rId11"/>
    <p:sldId id="264" r:id="rId12"/>
    <p:sldId id="259" r:id="rId13"/>
    <p:sldId id="260" r:id="rId14"/>
    <p:sldId id="263" r:id="rId15"/>
    <p:sldId id="269" r:id="rId16"/>
    <p:sldId id="266" r:id="rId17"/>
    <p:sldId id="318" r:id="rId18"/>
    <p:sldId id="267" r:id="rId19"/>
    <p:sldId id="268" r:id="rId20"/>
    <p:sldId id="262" r:id="rId21"/>
    <p:sldId id="286" r:id="rId22"/>
    <p:sldId id="270" r:id="rId23"/>
    <p:sldId id="278" r:id="rId24"/>
    <p:sldId id="271" r:id="rId25"/>
    <p:sldId id="273" r:id="rId26"/>
    <p:sldId id="274" r:id="rId27"/>
    <p:sldId id="276" r:id="rId28"/>
    <p:sldId id="275" r:id="rId29"/>
    <p:sldId id="283" r:id="rId30"/>
    <p:sldId id="284" r:id="rId31"/>
    <p:sldId id="285" r:id="rId32"/>
    <p:sldId id="279" r:id="rId33"/>
    <p:sldId id="272" r:id="rId34"/>
    <p:sldId id="287" r:id="rId35"/>
    <p:sldId id="277" r:id="rId36"/>
    <p:sldId id="289" r:id="rId37"/>
    <p:sldId id="290" r:id="rId38"/>
    <p:sldId id="291" r:id="rId39"/>
    <p:sldId id="292" r:id="rId40"/>
    <p:sldId id="306" r:id="rId41"/>
    <p:sldId id="294" r:id="rId42"/>
    <p:sldId id="297" r:id="rId43"/>
    <p:sldId id="300" r:id="rId44"/>
    <p:sldId id="304" r:id="rId45"/>
    <p:sldId id="302" r:id="rId46"/>
    <p:sldId id="307" r:id="rId47"/>
    <p:sldId id="303" r:id="rId48"/>
    <p:sldId id="312" r:id="rId49"/>
    <p:sldId id="313" r:id="rId50"/>
    <p:sldId id="265" r:id="rId51"/>
    <p:sldId id="314" r:id="rId52"/>
    <p:sldId id="315" r:id="rId53"/>
    <p:sldId id="317" r:id="rId54"/>
    <p:sldId id="316" r:id="rId55"/>
    <p:sldId id="311" r:id="rId56"/>
    <p:sldId id="288" r:id="rId57"/>
    <p:sldId id="293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5E570-F6B9-4369-BEDF-21D1E350B4ED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9A45F-C627-4A2B-94C7-1C8C01BAC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61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5298" indent="-282807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31227" indent="-22624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83718" indent="-22624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36209" indent="-22624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88700" indent="-2262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41190" indent="-2262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93681" indent="-2262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46172" indent="-2262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A7030E-8326-4872-9A95-6B94E34A4E7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5298" indent="-282807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31227" indent="-22624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83718" indent="-22624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36209" indent="-22624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88700" indent="-2262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41190" indent="-2262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93681" indent="-2262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46172" indent="-2262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26671C-0F93-4089-9FC7-F4F5B18E27D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0B05-0889-41ED-BC37-B42B10EEA48F}" type="datetime1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41749"/>
      </p:ext>
    </p:extLst>
  </p:cSld>
  <p:clrMapOvr>
    <a:masterClrMapping/>
  </p:clrMapOvr>
  <p:transition spd="med"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06D07-BCCF-43D0-8F79-D0FD4379F1BC}" type="datetime1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97824"/>
      </p:ext>
    </p:extLst>
  </p:cSld>
  <p:clrMapOvr>
    <a:masterClrMapping/>
  </p:clrMapOvr>
  <p:transition spd="med"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0CE2-31C5-4F97-A79F-A51F9D606C5B}" type="datetime1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8490"/>
      </p:ext>
    </p:extLst>
  </p:cSld>
  <p:clrMapOvr>
    <a:masterClrMapping/>
  </p:clrMapOvr>
  <p:transition spd="med" advClick="0" advTm="5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4BCC8-7262-4C28-B7BC-F5EA94274D0A}" type="datetime1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2845717"/>
      </p:ext>
    </p:extLst>
  </p:cSld>
  <p:clrMapOvr>
    <a:masterClrMapping/>
  </p:clrMapOvr>
  <p:transition spd="med" advClick="0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AA86-B539-438B-87C5-97DE2F51D983}" type="datetime1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04172"/>
      </p:ext>
    </p:extLst>
  </p:cSld>
  <p:clrMapOvr>
    <a:masterClrMapping/>
  </p:clrMapOvr>
  <p:transition spd="med" advClick="0" advTm="5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48EE-AAE9-43B3-8072-7DA6527A206D}" type="datetime1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28934"/>
      </p:ext>
    </p:extLst>
  </p:cSld>
  <p:clrMapOvr>
    <a:masterClrMapping/>
  </p:clrMapOvr>
  <p:transition spd="med" advClick="0" advTm="5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1226F-3409-4066-A5BF-F08432F60A8A}" type="datetime1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14296"/>
      </p:ext>
    </p:extLst>
  </p:cSld>
  <p:clrMapOvr>
    <a:masterClrMapping/>
  </p:clrMapOvr>
  <p:transition spd="med" advClick="0" advTm="5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BCAFD-579F-4FF5-8223-AE579712CA70}" type="datetime1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62478"/>
      </p:ext>
    </p:extLst>
  </p:cSld>
  <p:clrMapOvr>
    <a:masterClrMapping/>
  </p:clrMapOvr>
  <p:transition spd="med" advClick="0" advTm="5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53A7-9E0E-494E-9C31-FF67A419A3F0}" type="datetime1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34586"/>
      </p:ext>
    </p:extLst>
  </p:cSld>
  <p:clrMapOvr>
    <a:masterClrMapping/>
  </p:clrMapOvr>
  <p:transition spd="med"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A844-AE32-4A13-B18D-216F49972604}" type="datetime1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04014"/>
      </p:ext>
    </p:extLst>
  </p:cSld>
  <p:clrMapOvr>
    <a:masterClrMapping/>
  </p:clrMapOvr>
  <p:transition spd="med"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7149-74BE-49D1-B777-887EE803B117}" type="datetime1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24016"/>
      </p:ext>
    </p:extLst>
  </p:cSld>
  <p:clrMapOvr>
    <a:masterClrMapping/>
  </p:clrMapOvr>
  <p:transition spd="med"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7BAE-F3C5-4600-BE48-A8E9B6B85F89}" type="datetime1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43872"/>
      </p:ext>
    </p:extLst>
  </p:cSld>
  <p:clrMapOvr>
    <a:masterClrMapping/>
  </p:clrMapOvr>
  <p:transition spd="med"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955DC-04D5-49FE-8081-D05DACD62DE0}" type="datetime1">
              <a:rPr lang="en-US" smtClean="0"/>
              <a:t>8/22/2023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02155"/>
      </p:ext>
    </p:extLst>
  </p:cSld>
  <p:clrMapOvr>
    <a:masterClrMapping/>
  </p:clrMapOvr>
  <p:transition spd="med"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F18B-B7CB-455B-901B-BFC2B8019402}" type="datetime1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12395"/>
      </p:ext>
    </p:extLst>
  </p:cSld>
  <p:clrMapOvr>
    <a:masterClrMapping/>
  </p:clrMapOvr>
  <p:transition spd="med"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0426-0252-4E13-A790-9C9D79D92D2E}" type="datetime1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10531"/>
      </p:ext>
    </p:extLst>
  </p:cSld>
  <p:clrMapOvr>
    <a:masterClrMapping/>
  </p:clrMapOvr>
  <p:transition spd="med"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4E6C0-2707-43CF-A08E-5EE8FC8AB3B6}" type="datetime1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81172"/>
      </p:ext>
    </p:extLst>
  </p:cSld>
  <p:clrMapOvr>
    <a:masterClrMapping/>
  </p:clrMapOvr>
  <p:transition spd="med"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0866-972F-4238-BE0E-DDEBA71E4DD3}" type="datetime1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77523"/>
      </p:ext>
    </p:extLst>
  </p:cSld>
  <p:clrMapOvr>
    <a:masterClrMapping/>
  </p:clrMapOvr>
  <p:transition spd="med"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91AAED3-4356-496F-A626-05A6E422E20A}" type="datetime1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7CD29-1BAE-4A76-A095-763C3B6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895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med" advClick="0" advTm="5000"/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dmercy.edu/academics/academic-affairs/fulbright/gpa.php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154955" y="4738887"/>
            <a:ext cx="8825658" cy="834720"/>
          </a:xfrm>
        </p:spPr>
        <p:txBody>
          <a:bodyPr>
            <a:normAutofit/>
          </a:bodyPr>
          <a:lstStyle/>
          <a:p>
            <a:r>
              <a:rPr lang="en-US" sz="4800" dirty="0"/>
              <a:t>Lessons from Brazil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54955" y="5577717"/>
            <a:ext cx="8825658" cy="666572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UDM Faculty Reflections/Curriculum Projects Discussion</a:t>
            </a:r>
          </a:p>
          <a:p>
            <a:r>
              <a:rPr lang="en-US" sz="1800" dirty="0"/>
              <a:t>Fulbright Hays </a:t>
            </a:r>
            <a:r>
              <a:rPr lang="en-US" sz="1800" dirty="0" err="1"/>
              <a:t>gpas</a:t>
            </a:r>
            <a:r>
              <a:rPr lang="en-US" sz="1800" dirty="0"/>
              <a:t> to </a:t>
            </a:r>
            <a:r>
              <a:rPr lang="en-US" sz="1800" dirty="0" err="1"/>
              <a:t>brazil</a:t>
            </a:r>
            <a:r>
              <a:rPr lang="en-US" sz="1800" dirty="0"/>
              <a:t> 2016-2022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r="-1" b="14856"/>
          <a:stretch/>
        </p:blipFill>
        <p:spPr>
          <a:xfrm>
            <a:off x="1357672" y="119269"/>
            <a:ext cx="8831262" cy="4267831"/>
          </a:xfrm>
          <a:prstGeom prst="rect">
            <a:avLst/>
          </a:prstGeom>
          <a:effectLst>
            <a:outerShdw blurRad="50800" dist="50800" dir="5400000" algn="tl" rotWithShape="0">
              <a:prstClr val="black">
                <a:alpha val="43000"/>
              </a:prst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324BCA6-3A0C-4A3F-A4B9-E332480347BA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79762"/>
      </p:ext>
    </p:extLst>
  </p:cSld>
  <p:clrMapOvr>
    <a:masterClrMapping/>
  </p:clrMapOvr>
  <p:transition spd="med" advClick="0" advTm="5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5C192D-18EC-C28C-1F55-F8F21CDFE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4CD2A-9314-748A-1789-5C2E9B86B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No photo description available.">
            <a:extLst>
              <a:ext uri="{FF2B5EF4-FFF2-40B4-BE49-F238E27FC236}">
                <a16:creationId xmlns:a16="http://schemas.microsoft.com/office/drawing/2014/main" id="{D2DD6B1A-9C8D-B730-0586-C1ED4F4277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01" y="3138012"/>
            <a:ext cx="3859533" cy="36845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B0A2A3-F940-252D-5C4D-553861FAE7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 descr="Sisters of the Boa Morte in Cachoeira&#10;">
            <a:extLst>
              <a:ext uri="{FF2B5EF4-FFF2-40B4-BE49-F238E27FC236}">
                <a16:creationId xmlns:a16="http://schemas.microsoft.com/office/drawing/2014/main" id="{EBA12A37-E919-E2B6-4069-353CDD29BDD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234" y="365125"/>
            <a:ext cx="4529683" cy="368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May be an image of 3 people and people smiling">
            <a:extLst>
              <a:ext uri="{FF2B5EF4-FFF2-40B4-BE49-F238E27FC236}">
                <a16:creationId xmlns:a16="http://schemas.microsoft.com/office/drawing/2014/main" id="{97998820-B029-B80A-3ABA-025422179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188" y="250825"/>
            <a:ext cx="3213100" cy="368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D286CC-DCC4-3188-3F31-40CF916F3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9" y="394812"/>
            <a:ext cx="3969615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89E8852E-36AE-3C5C-E5FF-253471EF3C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234" y="4049710"/>
            <a:ext cx="3559810" cy="282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No photo description available.">
            <a:extLst>
              <a:ext uri="{FF2B5EF4-FFF2-40B4-BE49-F238E27FC236}">
                <a16:creationId xmlns:a16="http://schemas.microsoft.com/office/drawing/2014/main" id="{2D2FB095-1AA2-5722-4A29-8537D81C1E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14" y="3722050"/>
            <a:ext cx="4655513" cy="31565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DC9BBF-D046-8534-A68D-00DD2FB13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13691"/>
      </p:ext>
    </p:extLst>
  </p:cSld>
  <p:clrMapOvr>
    <a:masterClrMapping/>
  </p:clrMapOvr>
  <p:transition spd="med" advClick="0" advTm="5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tues in a pond&#10;&#10;Description automatically generated">
            <a:extLst>
              <a:ext uri="{FF2B5EF4-FFF2-40B4-BE49-F238E27FC236}">
                <a16:creationId xmlns:a16="http://schemas.microsoft.com/office/drawing/2014/main" id="{E492B89D-5749-67D8-5600-DE52DCFFFC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0" b="4755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4DA89-D44A-F008-A376-5F5F459DF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87751"/>
      </p:ext>
    </p:extLst>
  </p:cSld>
  <p:clrMapOvr>
    <a:masterClrMapping/>
  </p:clrMapOvr>
  <p:transition spd="med" advClick="0" advTm="5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women wearing dresses&#10;&#10;Description automatically generated">
            <a:extLst>
              <a:ext uri="{FF2B5EF4-FFF2-40B4-BE49-F238E27FC236}">
                <a16:creationId xmlns:a16="http://schemas.microsoft.com/office/drawing/2014/main" id="{D2639D31-F06B-F33F-D3ED-8099EE03D3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79"/>
          <a:stretch/>
        </p:blipFill>
        <p:spPr>
          <a:xfrm>
            <a:off x="835316" y="457200"/>
            <a:ext cx="10521368" cy="59436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448963-4831-B321-4D84-9AC1B4C8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90567"/>
      </p:ext>
    </p:extLst>
  </p:cSld>
  <p:clrMapOvr>
    <a:masterClrMapping/>
  </p:clrMapOvr>
  <p:transition spd="med" advClick="0" advTm="5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 with pink paper decorations&#10;&#10;Description automatically generated">
            <a:extLst>
              <a:ext uri="{FF2B5EF4-FFF2-40B4-BE49-F238E27FC236}">
                <a16:creationId xmlns:a16="http://schemas.microsoft.com/office/drawing/2014/main" id="{FF160609-541C-899D-C273-F1A827600C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5" b="89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12350-96B2-3312-DD42-77FDED880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36391"/>
      </p:ext>
    </p:extLst>
  </p:cSld>
  <p:clrMapOvr>
    <a:masterClrMapping/>
  </p:clrMapOvr>
  <p:transition spd="med" advClick="0" advTm="5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books&#10;&#10;Description automatically generated">
            <a:extLst>
              <a:ext uri="{FF2B5EF4-FFF2-40B4-BE49-F238E27FC236}">
                <a16:creationId xmlns:a16="http://schemas.microsoft.com/office/drawing/2014/main" id="{E01342C2-45EB-FCB8-6522-96FB030D03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0" b="1431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328FF-A51C-D4F8-E6C4-D81381A68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95433"/>
      </p:ext>
    </p:extLst>
  </p:cSld>
  <p:clrMapOvr>
    <a:masterClrMapping/>
  </p:clrMapOvr>
  <p:transition spd="med" advClick="0" advTm="5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3C2582F-A461-5779-340A-40D4FA5B6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3" b="14137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4CE53-52A0-A012-1230-131EFABEE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36028"/>
      </p:ext>
    </p:extLst>
  </p:cSld>
  <p:clrMapOvr>
    <a:masterClrMapping/>
  </p:clrMapOvr>
  <p:transition spd="med" advClick="0" advTm="5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FA597AD-CC33-C1BA-9E6A-350513EC90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8" b="2132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5534A-3FCE-2E8E-A231-D0B63917B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41919"/>
      </p:ext>
    </p:extLst>
  </p:cSld>
  <p:clrMapOvr>
    <a:masterClrMapping/>
  </p:clrMapOvr>
  <p:transition spd="med" advClick="0" advTm="5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No photo description available.">
            <a:extLst>
              <a:ext uri="{FF2B5EF4-FFF2-40B4-BE49-F238E27FC236}">
                <a16:creationId xmlns:a16="http://schemas.microsoft.com/office/drawing/2014/main" id="{74B70FDA-0E30-5733-045C-8844195364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 b="26264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AA084B-2819-8A65-CECE-61A957C93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2191"/>
      </p:ext>
    </p:extLst>
  </p:cSld>
  <p:clrMapOvr>
    <a:masterClrMapping/>
  </p:clrMapOvr>
  <p:transition spd="med" advClick="0" advTm="5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tatues on a green table&#10;&#10;Description automatically generated">
            <a:extLst>
              <a:ext uri="{FF2B5EF4-FFF2-40B4-BE49-F238E27FC236}">
                <a16:creationId xmlns:a16="http://schemas.microsoft.com/office/drawing/2014/main" id="{77EA90E4-6676-203D-D394-0B526D16E3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" b="2819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0B9E3-43A1-E40F-054F-9E72D63CD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85416"/>
      </p:ext>
    </p:extLst>
  </p:cSld>
  <p:clrMapOvr>
    <a:masterClrMapping/>
  </p:clrMapOvr>
  <p:transition spd="med" advClick="0" advTm="5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6E7E3174-5B01-3BD7-973F-5452803A2B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3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497BB-0B72-3F97-8668-650C9F496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08642"/>
      </p:ext>
    </p:extLst>
  </p:cSld>
  <p:clrMapOvr>
    <a:masterClrMapping/>
  </p:clrMapOvr>
  <p:transition spd="med" advClick="0"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001044" y="1143000"/>
            <a:ext cx="8305800" cy="1371600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sz="3600" b="1" dirty="0"/>
              <a:t>U.S. Department of Education’s Fulbright Hays </a:t>
            </a:r>
            <a:br>
              <a:rPr lang="en-US" sz="3600" b="1" dirty="0"/>
            </a:br>
            <a:r>
              <a:rPr lang="en-US" sz="3600" b="1" dirty="0"/>
              <a:t>Group Projects Abroad</a:t>
            </a:r>
            <a:br>
              <a:rPr lang="en-US" sz="3600" b="1" dirty="0"/>
            </a:br>
            <a:r>
              <a:rPr lang="en-US" sz="3600" b="1" dirty="0"/>
              <a:t>Program Purpose</a:t>
            </a:r>
          </a:p>
        </p:txBody>
      </p:sp>
      <p:sp>
        <p:nvSpPr>
          <p:cNvPr id="14341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67E66832-03BF-408E-914C-486366D94409}" type="slidenum">
              <a:rPr lang="en-US" altLang="en-US" smtClean="0">
                <a:solidFill>
                  <a:srgbClr val="898989"/>
                </a:solidFill>
                <a:latin typeface="Times New Roman" pitchFamily="18" charset="0"/>
              </a:rPr>
              <a:pPr>
                <a:defRPr/>
              </a:pPr>
              <a:t>2</a:t>
            </a:fld>
            <a:endParaRPr lang="en-US" altLang="en-US" dirty="0">
              <a:solidFill>
                <a:srgbClr val="898989"/>
              </a:solidFill>
              <a:latin typeface="Times New Roman" pitchFamily="18" charset="0"/>
            </a:endParaRP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2525713" y="2514601"/>
            <a:ext cx="7256462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368AEB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914400" indent="-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368AEB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68AEB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Clr>
                <a:schemeClr val="tx2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v"/>
              <a:defRPr/>
            </a:pPr>
            <a:endParaRPr lang="en-US" altLang="zh-CN" sz="36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 eaLnBrk="1" hangingPunct="1">
              <a:spcBef>
                <a:spcPct val="0"/>
              </a:spcBef>
              <a:buClr>
                <a:schemeClr val="tx2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v"/>
              <a:defRPr/>
            </a:pPr>
            <a:endParaRPr lang="en-US" altLang="zh-CN" sz="36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 eaLnBrk="1" hangingPunct="1">
              <a:spcBef>
                <a:spcPct val="0"/>
              </a:spcBef>
              <a:buClr>
                <a:schemeClr val="tx2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v"/>
              <a:defRPr/>
            </a:pP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</a:rPr>
              <a:t>To support overseas training, research and curriculum development in modern foreign languages and area studies.</a:t>
            </a:r>
          </a:p>
          <a:p>
            <a:pPr lvl="1" eaLnBrk="1" hangingPunct="1">
              <a:spcBef>
                <a:spcPct val="0"/>
              </a:spcBef>
              <a:buClr>
                <a:srgbClr val="FF9933"/>
              </a:buClr>
              <a:buSzPct val="75000"/>
              <a:buFont typeface="Wingdings" pitchFamily="2" charset="2"/>
              <a:buChar char="v"/>
              <a:defRPr/>
            </a:pPr>
            <a:endParaRPr lang="en-US" altLang="zh-CN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3190"/>
      </p:ext>
    </p:extLst>
  </p:cSld>
  <p:clrMapOvr>
    <a:masterClrMapping/>
  </p:clrMapOvr>
  <p:transition spd="med" advClick="0" advTm="5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the floor&#10;&#10;Description automatically generated">
            <a:extLst>
              <a:ext uri="{FF2B5EF4-FFF2-40B4-BE49-F238E27FC236}">
                <a16:creationId xmlns:a16="http://schemas.microsoft.com/office/drawing/2014/main" id="{D5FA12A9-6BAF-714A-0062-59E3575EC9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8" r="36785"/>
          <a:stretch/>
        </p:blipFill>
        <p:spPr>
          <a:xfrm rot="5400000">
            <a:off x="3123817" y="-2210014"/>
            <a:ext cx="5943600" cy="11277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02B7D-8CA7-A805-C143-5CABA266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98772"/>
      </p:ext>
    </p:extLst>
  </p:cSld>
  <p:clrMapOvr>
    <a:masterClrMapping/>
  </p:clrMapOvr>
  <p:transition spd="med" advClick="0" advTm="5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o photo description available.">
            <a:extLst>
              <a:ext uri="{FF2B5EF4-FFF2-40B4-BE49-F238E27FC236}">
                <a16:creationId xmlns:a16="http://schemas.microsoft.com/office/drawing/2014/main" id="{7464CE09-6EAB-03C7-5AC9-66181ADCD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4547" y="457200"/>
            <a:ext cx="4962906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2401FD-FC71-3F8A-A1F7-97ABA494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21092"/>
      </p:ext>
    </p:extLst>
  </p:cSld>
  <p:clrMapOvr>
    <a:masterClrMapping/>
  </p:clrMapOvr>
  <p:transition spd="med" advClick="0" advTm="5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313BA2AF-35DD-4ED9-2448-E7FCF09455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7" b="12793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E3B2F-78D5-04D0-5A87-668F92A14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68006"/>
      </p:ext>
    </p:extLst>
  </p:cSld>
  <p:clrMapOvr>
    <a:masterClrMapping/>
  </p:clrMapOvr>
  <p:transition spd="med" advClick="0" advTm="5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16E0E865-8541-4B86-0608-E290B94EB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4200" y="1200150"/>
            <a:ext cx="5943600" cy="4457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3CC52-C1B4-896A-EBDE-4C40D9245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52084"/>
      </p:ext>
    </p:extLst>
  </p:cSld>
  <p:clrMapOvr>
    <a:masterClrMapping/>
  </p:clrMapOvr>
  <p:transition spd="med" advClick="0" advTm="5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2F19DD7-1C52-F676-EF3E-BC117D854A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8" b="2095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E8157-7B1F-F4D2-8D79-D5D446631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62801"/>
      </p:ext>
    </p:extLst>
  </p:cSld>
  <p:clrMapOvr>
    <a:masterClrMapping/>
  </p:clrMapOvr>
  <p:transition spd="med" advClick="0" advTm="5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blue building with blue doors&#10;&#10;Description automatically generated">
            <a:extLst>
              <a:ext uri="{FF2B5EF4-FFF2-40B4-BE49-F238E27FC236}">
                <a16:creationId xmlns:a16="http://schemas.microsoft.com/office/drawing/2014/main" id="{FFF91B89-4500-A77D-8F0E-1442050AB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57200"/>
            <a:ext cx="4457700" cy="5943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D516E-53C4-D43A-A6D6-0FD5EC38D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0689"/>
      </p:ext>
    </p:extLst>
  </p:cSld>
  <p:clrMapOvr>
    <a:masterClrMapping/>
  </p:clrMapOvr>
  <p:transition spd="med" advClick="0" advTm="5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CB84D8B0-FBAE-C7E3-B6F9-35A3E9E653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8" b="140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15809-401B-47F5-3A8A-841722411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20327"/>
      </p:ext>
    </p:extLst>
  </p:cSld>
  <p:clrMapOvr>
    <a:masterClrMapping/>
  </p:clrMapOvr>
  <p:transition spd="med" advClick="0" advTm="5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playing a drum&#10;&#10;Description automatically generated">
            <a:extLst>
              <a:ext uri="{FF2B5EF4-FFF2-40B4-BE49-F238E27FC236}">
                <a16:creationId xmlns:a16="http://schemas.microsoft.com/office/drawing/2014/main" id="{1CBD57B8-189D-D9D6-999B-1495ABBE6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57200"/>
            <a:ext cx="4457700" cy="59436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CB64D-786B-A1A4-A88C-01686F91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51918"/>
      </p:ext>
    </p:extLst>
  </p:cSld>
  <p:clrMapOvr>
    <a:masterClrMapping/>
  </p:clrMapOvr>
  <p:transition spd="med" advClick="0" advTm="5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uildings on a hill&#10;&#10;Description automatically generated">
            <a:extLst>
              <a:ext uri="{FF2B5EF4-FFF2-40B4-BE49-F238E27FC236}">
                <a16:creationId xmlns:a16="http://schemas.microsoft.com/office/drawing/2014/main" id="{852DACDD-9368-DC08-770A-AD80766FF2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4" b="1735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A6BB4-51DD-63CA-81DD-6B7354940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75023"/>
      </p:ext>
    </p:extLst>
  </p:cSld>
  <p:clrMapOvr>
    <a:masterClrMapping/>
  </p:clrMapOvr>
  <p:transition spd="med" advClick="0" advTm="5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A578967D-02A0-FDC7-30AA-89AF5C858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457200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37D0E7-5EEE-9E08-9CD8-96386AE5E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31984"/>
      </p:ext>
    </p:extLst>
  </p:cSld>
  <p:clrMapOvr>
    <a:masterClrMapping/>
  </p:clrMapOvr>
  <p:transition spd="med" advClick="0" advTm="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762001"/>
            <a:ext cx="7772400" cy="690563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Curriculum Enhancement Project</a:t>
            </a:r>
          </a:p>
        </p:txBody>
      </p:sp>
      <p:sp>
        <p:nvSpPr>
          <p:cNvPr id="23555" name="TextBox 7"/>
          <p:cNvSpPr txBox="1">
            <a:spLocks noChangeArrowheads="1"/>
          </p:cNvSpPr>
          <p:nvPr/>
        </p:nvSpPr>
        <p:spPr bwMode="auto">
          <a:xfrm>
            <a:off x="1498600" y="1306513"/>
            <a:ext cx="7181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368AEB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914400" indent="-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368AEB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68AEB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Clr>
                <a:srgbClr val="FF9933"/>
              </a:buClr>
              <a:buFontTx/>
              <a:buNone/>
              <a:defRPr/>
            </a:pPr>
            <a:r>
              <a:rPr lang="en-US" altLang="en-US" sz="2400" b="1" u="sng" dirty="0">
                <a:solidFill>
                  <a:schemeClr val="tx1"/>
                </a:solidFill>
              </a:rPr>
              <a:t>Project Features</a:t>
            </a:r>
            <a:r>
              <a:rPr lang="en-US" altLang="en-US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76400" y="1697038"/>
            <a:ext cx="8991600" cy="48006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368AEB"/>
              </a:buClr>
              <a:buFont typeface="Wingdings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68AE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368AEB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buNone/>
              <a:defRPr/>
            </a:pPr>
            <a:endParaRPr lang="en-US" sz="1200" dirty="0"/>
          </a:p>
          <a:p>
            <a:pPr>
              <a:defRPr/>
            </a:pPr>
            <a:r>
              <a:rPr lang="en-US" sz="2400" b="1" dirty="0"/>
              <a:t>Acquire first-hand resource materials including artifacts, books, documents, educational films, museum reproductions, recordings, and other instructional material for curriculum development in modern foreign language and area studies;</a:t>
            </a:r>
          </a:p>
          <a:p>
            <a:pPr>
              <a:defRPr/>
            </a:pPr>
            <a:endParaRPr lang="en-US" sz="2400" b="1" dirty="0"/>
          </a:p>
          <a:p>
            <a:pPr>
              <a:defRPr/>
            </a:pPr>
            <a:r>
              <a:rPr lang="en-US" sz="2400" b="1" dirty="0"/>
              <a:t>Provide for systematic use and dissemination in the United States of the acquired materials; and</a:t>
            </a:r>
          </a:p>
          <a:p>
            <a:pPr>
              <a:defRPr/>
            </a:pPr>
            <a:endParaRPr lang="en-US" sz="2400" b="1" dirty="0"/>
          </a:p>
          <a:p>
            <a:pPr>
              <a:defRPr/>
            </a:pPr>
            <a:r>
              <a:rPr lang="en-US" sz="2400" b="1" dirty="0"/>
              <a:t>Resource materials include artifacts, books, documents, educational films, museum reproductions, recordings, and other instructional material. </a:t>
            </a:r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7320290"/>
      </p:ext>
    </p:extLst>
  </p:cSld>
  <p:clrMapOvr>
    <a:masterClrMapping/>
  </p:clrMapOvr>
  <p:transition spd="med" advClick="0" advTm="5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No photo description available.">
            <a:extLst>
              <a:ext uri="{FF2B5EF4-FFF2-40B4-BE49-F238E27FC236}">
                <a16:creationId xmlns:a16="http://schemas.microsoft.com/office/drawing/2014/main" id="{7BC01F33-4EE6-9E04-2438-61E19E6B4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2" b="38030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DC98B4-AE23-AF67-DF18-EE60BC40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11045"/>
      </p:ext>
    </p:extLst>
  </p:cSld>
  <p:clrMapOvr>
    <a:masterClrMapping/>
  </p:clrMapOvr>
  <p:transition spd="med" advClick="0" advTm="5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o photo description available.">
            <a:extLst>
              <a:ext uri="{FF2B5EF4-FFF2-40B4-BE49-F238E27FC236}">
                <a16:creationId xmlns:a16="http://schemas.microsoft.com/office/drawing/2014/main" id="{39300D27-6F71-3BD6-238E-22842F0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7150" y="457200"/>
            <a:ext cx="44577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EB7FDB-C6FF-91C4-822A-2F1EB7864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18667"/>
      </p:ext>
    </p:extLst>
  </p:cSld>
  <p:clrMapOvr>
    <a:masterClrMapping/>
  </p:clrMapOvr>
  <p:transition spd="med" advClick="0" advTm="5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mask and standing next to a drum&#10;&#10;Description automatically generated">
            <a:extLst>
              <a:ext uri="{FF2B5EF4-FFF2-40B4-BE49-F238E27FC236}">
                <a16:creationId xmlns:a16="http://schemas.microsoft.com/office/drawing/2014/main" id="{0925BBC8-5ABE-2802-392A-6129FBC32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4200" y="1200150"/>
            <a:ext cx="5943600" cy="4457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D5282-A9F1-7AE3-AA51-856AFC88C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82369"/>
      </p:ext>
    </p:extLst>
  </p:cSld>
  <p:clrMapOvr>
    <a:masterClrMapping/>
  </p:clrMapOvr>
  <p:transition spd="med" advClick="0" advTm="5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ramed art with colorful ribbons&#10;&#10;Description automatically generated with medium confidence">
            <a:extLst>
              <a:ext uri="{FF2B5EF4-FFF2-40B4-BE49-F238E27FC236}">
                <a16:creationId xmlns:a16="http://schemas.microsoft.com/office/drawing/2014/main" id="{D2297F7C-0557-9A19-A44C-2A7995FB6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2" b="79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6153C-6F7E-2BE7-1B6E-B61B92C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61624"/>
      </p:ext>
    </p:extLst>
  </p:cSld>
  <p:clrMapOvr>
    <a:masterClrMapping/>
  </p:clrMapOvr>
  <p:transition spd="med" advClick="0" advTm="5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o photo description available.">
            <a:extLst>
              <a:ext uri="{FF2B5EF4-FFF2-40B4-BE49-F238E27FC236}">
                <a16:creationId xmlns:a16="http://schemas.microsoft.com/office/drawing/2014/main" id="{3120C62D-DE92-01D3-3E13-6A2B016C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7150" y="457200"/>
            <a:ext cx="44577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C8C5AF-C6F2-60B6-1410-761E2860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76896"/>
      </p:ext>
    </p:extLst>
  </p:cSld>
  <p:clrMapOvr>
    <a:masterClrMapping/>
  </p:clrMapOvr>
  <p:transition spd="med" advClick="0" advTm="5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6699F44-47B3-5E87-9A70-133C105335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5" b="22894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91555-31AF-88FE-4FA8-ADA62DF91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16780"/>
      </p:ext>
    </p:extLst>
  </p:cSld>
  <p:clrMapOvr>
    <a:masterClrMapping/>
  </p:clrMapOvr>
  <p:transition spd="med" advClick="0" advTm="5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o photo description available.">
            <a:extLst>
              <a:ext uri="{FF2B5EF4-FFF2-40B4-BE49-F238E27FC236}">
                <a16:creationId xmlns:a16="http://schemas.microsoft.com/office/drawing/2014/main" id="{74055E50-A31C-B730-33A8-34E8C917F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7150" y="457200"/>
            <a:ext cx="44577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8C43D9-8C1C-77C2-6A0B-1EB51C931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07604"/>
      </p:ext>
    </p:extLst>
  </p:cSld>
  <p:clrMapOvr>
    <a:masterClrMapping/>
  </p:clrMapOvr>
  <p:transition spd="med" advClick="0" advTm="5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o photo description available.">
            <a:extLst>
              <a:ext uri="{FF2B5EF4-FFF2-40B4-BE49-F238E27FC236}">
                <a16:creationId xmlns:a16="http://schemas.microsoft.com/office/drawing/2014/main" id="{1CF249AB-81B1-5233-EDFC-A02D98317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7" b="11573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0A6AA4-47DB-D435-30E6-87DBE867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1400"/>
      </p:ext>
    </p:extLst>
  </p:cSld>
  <p:clrMapOvr>
    <a:masterClrMapping/>
  </p:clrMapOvr>
  <p:transition spd="med" advClick="0" advTm="5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o photo description available.">
            <a:extLst>
              <a:ext uri="{FF2B5EF4-FFF2-40B4-BE49-F238E27FC236}">
                <a16:creationId xmlns:a16="http://schemas.microsoft.com/office/drawing/2014/main" id="{856E38A3-6BD8-D00F-0C10-5A985A44B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8" b="19139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386636-EE46-E3C7-B717-FD8DAA7DB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03975"/>
      </p:ext>
    </p:extLst>
  </p:cSld>
  <p:clrMapOvr>
    <a:masterClrMapping/>
  </p:clrMapOvr>
  <p:transition spd="med" advClick="0" advTm="5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No photo description available.">
            <a:extLst>
              <a:ext uri="{FF2B5EF4-FFF2-40B4-BE49-F238E27FC236}">
                <a16:creationId xmlns:a16="http://schemas.microsoft.com/office/drawing/2014/main" id="{B929EF6D-8E36-8D06-64E5-404E6B6A9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3" b="35730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A5449F-8344-2AB8-C83C-D121B51F7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03579"/>
      </p:ext>
    </p:extLst>
  </p:cSld>
  <p:clrMapOvr>
    <a:masterClrMapping/>
  </p:clrMapOvr>
  <p:transition spd="med" advClick="0" advTm="5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Phases to the GPA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Pre-departure programming </a:t>
            </a:r>
            <a:r>
              <a:rPr lang="en-US" sz="2400" dirty="0"/>
              <a:t>– UDM: Feb - June</a:t>
            </a:r>
          </a:p>
          <a:p>
            <a:r>
              <a:rPr lang="en-US" sz="2400" b="1" dirty="0"/>
              <a:t>Overseas experience </a:t>
            </a:r>
            <a:r>
              <a:rPr lang="en-US" sz="2400" dirty="0"/>
              <a:t>- July</a:t>
            </a:r>
          </a:p>
          <a:p>
            <a:r>
              <a:rPr lang="en-US" sz="2400" b="1" dirty="0"/>
              <a:t>Follow-up phase </a:t>
            </a:r>
            <a:r>
              <a:rPr lang="en-US" sz="2400" dirty="0"/>
              <a:t>– August – December – project submission + 2 year presentation period to follow. </a:t>
            </a:r>
          </a:p>
          <a:p>
            <a:endParaRPr lang="en-US" sz="2400" dirty="0"/>
          </a:p>
          <a:p>
            <a:pPr algn="just"/>
            <a:r>
              <a:rPr lang="en-US" sz="2400" b="1" dirty="0"/>
              <a:t>Curriculum project implementation takes place when we return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BCA6-3A0C-4A3F-A4B9-E332480347B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40364"/>
      </p:ext>
    </p:extLst>
  </p:cSld>
  <p:clrMapOvr>
    <a:masterClrMapping/>
  </p:clrMapOvr>
  <p:transition spd="med" advClick="0" advTm="5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No photo description available.">
            <a:extLst>
              <a:ext uri="{FF2B5EF4-FFF2-40B4-BE49-F238E27FC236}">
                <a16:creationId xmlns:a16="http://schemas.microsoft.com/office/drawing/2014/main" id="{AABFE7BB-6E40-3574-CA23-8A78766EB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7150" y="457200"/>
            <a:ext cx="44577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FCF53A-AC1C-FE2E-34CC-EA70C2856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79811"/>
      </p:ext>
    </p:extLst>
  </p:cSld>
  <p:clrMapOvr>
    <a:masterClrMapping/>
  </p:clrMapOvr>
  <p:transition spd="med" advClick="0" advTm="5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o photo description available.">
            <a:extLst>
              <a:ext uri="{FF2B5EF4-FFF2-40B4-BE49-F238E27FC236}">
                <a16:creationId xmlns:a16="http://schemas.microsoft.com/office/drawing/2014/main" id="{85962C81-306D-4241-7341-279EEF5E4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457200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12D4A7-FC6D-2242-4144-DB66B7F54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61509"/>
      </p:ext>
    </p:extLst>
  </p:cSld>
  <p:clrMapOvr>
    <a:masterClrMapping/>
  </p:clrMapOvr>
  <p:transition spd="med" advClick="0" advTm="5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No photo description available.">
            <a:extLst>
              <a:ext uri="{FF2B5EF4-FFF2-40B4-BE49-F238E27FC236}">
                <a16:creationId xmlns:a16="http://schemas.microsoft.com/office/drawing/2014/main" id="{C989F5A0-62E9-883F-7993-10A788B3A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0" b="16100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683C1D-5069-F048-187E-F3662D0A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80675"/>
      </p:ext>
    </p:extLst>
  </p:cSld>
  <p:clrMapOvr>
    <a:masterClrMapping/>
  </p:clrMapOvr>
  <p:transition spd="med" advClick="0" advTm="5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o photo description available.">
            <a:extLst>
              <a:ext uri="{FF2B5EF4-FFF2-40B4-BE49-F238E27FC236}">
                <a16:creationId xmlns:a16="http://schemas.microsoft.com/office/drawing/2014/main" id="{412EEAFE-65EC-570E-EAF4-B3011DC26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7150" y="457200"/>
            <a:ext cx="44577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79A853-6CEC-0C74-DDF8-52DAB3369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12232"/>
      </p:ext>
    </p:extLst>
  </p:cSld>
  <p:clrMapOvr>
    <a:masterClrMapping/>
  </p:clrMapOvr>
  <p:transition spd="med" advClick="0" advTm="5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No photo description available.">
            <a:extLst>
              <a:ext uri="{FF2B5EF4-FFF2-40B4-BE49-F238E27FC236}">
                <a16:creationId xmlns:a16="http://schemas.microsoft.com/office/drawing/2014/main" id="{B594CFB9-C9AE-261E-4849-2D3E1EE8A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4" b="26719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C32372-31D1-03D4-80C2-020284E16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02350"/>
      </p:ext>
    </p:extLst>
  </p:cSld>
  <p:clrMapOvr>
    <a:masterClrMapping/>
  </p:clrMapOvr>
  <p:transition spd="med" advClick="0" advTm="5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No photo description available.">
            <a:extLst>
              <a:ext uri="{FF2B5EF4-FFF2-40B4-BE49-F238E27FC236}">
                <a16:creationId xmlns:a16="http://schemas.microsoft.com/office/drawing/2014/main" id="{2CDEFFE8-42BA-20E9-66BD-A320F86BE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7150" y="457200"/>
            <a:ext cx="44577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63A1B0-BDEB-A97E-2A09-F5EECFBA8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55507"/>
      </p:ext>
    </p:extLst>
  </p:cSld>
  <p:clrMapOvr>
    <a:masterClrMapping/>
  </p:clrMapOvr>
  <p:transition spd="med" advClick="0" advTm="5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No photo description available.">
            <a:extLst>
              <a:ext uri="{FF2B5EF4-FFF2-40B4-BE49-F238E27FC236}">
                <a16:creationId xmlns:a16="http://schemas.microsoft.com/office/drawing/2014/main" id="{F702BA24-E091-1DD0-3F20-CA2F6E11E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5" b="4113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8041E4-04AB-1CBE-40B7-9F48E2D3F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07726"/>
      </p:ext>
    </p:extLst>
  </p:cSld>
  <p:clrMapOvr>
    <a:masterClrMapping/>
  </p:clrMapOvr>
  <p:transition spd="med" advClick="0" advTm="5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No photo description available.">
            <a:extLst>
              <a:ext uri="{FF2B5EF4-FFF2-40B4-BE49-F238E27FC236}">
                <a16:creationId xmlns:a16="http://schemas.microsoft.com/office/drawing/2014/main" id="{C5EBE397-094A-2551-D1BE-992D99182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6850" y="643467"/>
            <a:ext cx="41782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6E5D14-9FC5-223C-F210-F055B88E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84191"/>
      </p:ext>
    </p:extLst>
  </p:cSld>
  <p:clrMapOvr>
    <a:masterClrMapping/>
  </p:clrMapOvr>
  <p:transition spd="med" advClick="0" advTm="5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No photo description available.">
            <a:extLst>
              <a:ext uri="{FF2B5EF4-FFF2-40B4-BE49-F238E27FC236}">
                <a16:creationId xmlns:a16="http://schemas.microsoft.com/office/drawing/2014/main" id="{B139F64A-4877-E54D-E506-F512D4B2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1052" y="457200"/>
            <a:ext cx="8169896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4E8606-D0C3-3E8E-17B3-2AC2783B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6667"/>
      </p:ext>
    </p:extLst>
  </p:cSld>
  <p:clrMapOvr>
    <a:masterClrMapping/>
  </p:clrMapOvr>
  <p:transition spd="med" advClick="0" advTm="5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No photo description available.">
            <a:extLst>
              <a:ext uri="{FF2B5EF4-FFF2-40B4-BE49-F238E27FC236}">
                <a16:creationId xmlns:a16="http://schemas.microsoft.com/office/drawing/2014/main" id="{4E788702-1B40-5DEF-F501-BF7103A8E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0522" y="457200"/>
            <a:ext cx="514432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26D1DC-6F93-0B58-7388-3B661EE2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07633"/>
      </p:ext>
    </p:extLst>
  </p:cSld>
  <p:clrMapOvr>
    <a:masterClrMapping/>
  </p:clrMapOvr>
  <p:transition spd="med" advClick="0" advTm="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3F5CB-0204-5AAA-4E99-7DBD9A651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Next: Fulbright Hays GPA to Brazil  July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854D9-B87B-3425-3471-1B31AAE0C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3248"/>
            <a:ext cx="10515600" cy="4728855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Attend Information session on September 21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during dead hour (1-2pm) in Briggs 108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Send </a:t>
            </a:r>
            <a:r>
              <a:rPr lang="en-US" sz="2400" b="1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Intent to Apply email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Lara Wasner by October 1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Submit application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Lara Wasner and Suzanne Lynch by November 1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Hear back about your award December 15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Travel to Brazil July of 2024!</a:t>
            </a:r>
            <a:endParaRPr lang="en-US" sz="2400" dirty="0">
              <a:solidFill>
                <a:schemeClr val="accent1"/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F6042-00C8-71C7-500A-B075BA42D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39120"/>
      </p:ext>
    </p:extLst>
  </p:cSld>
  <p:clrMapOvr>
    <a:masterClrMapping/>
  </p:clrMapOvr>
  <p:transition spd="med" advClick="0" advTm="5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a building&#10;&#10;Description automatically generated">
            <a:extLst>
              <a:ext uri="{FF2B5EF4-FFF2-40B4-BE49-F238E27FC236}">
                <a16:creationId xmlns:a16="http://schemas.microsoft.com/office/drawing/2014/main" id="{8764678C-526B-1A2A-94C4-B1EB6F44DF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8" b="9907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184A9-ACC8-4801-16E7-229E6AE62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61343"/>
      </p:ext>
    </p:extLst>
  </p:cSld>
  <p:clrMapOvr>
    <a:masterClrMapping/>
  </p:clrMapOvr>
  <p:transition spd="med" advClick="0" advTm="5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No photo description available.">
            <a:extLst>
              <a:ext uri="{FF2B5EF4-FFF2-40B4-BE49-F238E27FC236}">
                <a16:creationId xmlns:a16="http://schemas.microsoft.com/office/drawing/2014/main" id="{EB8E3170-4C90-26BF-D0CE-A50A5B749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457200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11BE3-EBD1-3F2A-ECEC-897B3A75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66360"/>
      </p:ext>
    </p:extLst>
  </p:cSld>
  <p:clrMapOvr>
    <a:masterClrMapping/>
  </p:clrMapOvr>
  <p:transition spd="med" advClick="0" advTm="5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No photo description available.">
            <a:extLst>
              <a:ext uri="{FF2B5EF4-FFF2-40B4-BE49-F238E27FC236}">
                <a16:creationId xmlns:a16="http://schemas.microsoft.com/office/drawing/2014/main" id="{5764DBB0-D3BE-2526-35BC-32C7564BE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0" r="-2" b="13387"/>
          <a:stretch/>
        </p:blipFill>
        <p:spPr bwMode="auto">
          <a:xfrm>
            <a:off x="6421035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No photo description available.">
            <a:extLst>
              <a:ext uri="{FF2B5EF4-FFF2-40B4-BE49-F238E27FC236}">
                <a16:creationId xmlns:a16="http://schemas.microsoft.com/office/drawing/2014/main" id="{0EDAFCE0-421A-DCD8-6BD6-A6F27531A0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25347" b="-1"/>
          <a:stretch/>
        </p:blipFill>
        <p:spPr bwMode="auto">
          <a:xfrm>
            <a:off x="641180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7319EE-E46B-B217-9BCA-27D8E75DF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66958"/>
      </p:ext>
    </p:extLst>
  </p:cSld>
  <p:clrMapOvr>
    <a:masterClrMapping/>
  </p:clrMapOvr>
  <p:transition spd="med" advClick="0" advTm="5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No photo description available.">
            <a:extLst>
              <a:ext uri="{FF2B5EF4-FFF2-40B4-BE49-F238E27FC236}">
                <a16:creationId xmlns:a16="http://schemas.microsoft.com/office/drawing/2014/main" id="{298639FA-635D-EF98-00C1-75241F54E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457200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3C75D6-3152-3A9D-048E-75439320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52195"/>
      </p:ext>
    </p:extLst>
  </p:cSld>
  <p:clrMapOvr>
    <a:masterClrMapping/>
  </p:clrMapOvr>
  <p:transition spd="med" advClick="0" advTm="5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No photo description available.">
            <a:extLst>
              <a:ext uri="{FF2B5EF4-FFF2-40B4-BE49-F238E27FC236}">
                <a16:creationId xmlns:a16="http://schemas.microsoft.com/office/drawing/2014/main" id="{A3778D78-6066-1F38-DA82-63F89A45B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457200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1E0F52-D1CD-375C-C674-57ECACD22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82397"/>
      </p:ext>
    </p:extLst>
  </p:cSld>
  <p:clrMapOvr>
    <a:masterClrMapping/>
  </p:clrMapOvr>
  <p:transition spd="med" advClick="0" advTm="5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No photo description available.">
            <a:extLst>
              <a:ext uri="{FF2B5EF4-FFF2-40B4-BE49-F238E27FC236}">
                <a16:creationId xmlns:a16="http://schemas.microsoft.com/office/drawing/2014/main" id="{281271B1-2513-F07F-BE8B-0046D7A60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3" b="3467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2CAEBD-F30D-7471-C76D-A2246E63C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41404"/>
      </p:ext>
    </p:extLst>
  </p:cSld>
  <p:clrMapOvr>
    <a:masterClrMapping/>
  </p:clrMapOvr>
  <p:transition spd="med" advClick="0" advTm="5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o photo description available.">
            <a:extLst>
              <a:ext uri="{FF2B5EF4-FFF2-40B4-BE49-F238E27FC236}">
                <a16:creationId xmlns:a16="http://schemas.microsoft.com/office/drawing/2014/main" id="{5A8D9E14-E150-7108-BB5E-C75F7F5FF8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1" b="44682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0F8C42-C850-6991-0936-2AE02FB8F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20706"/>
      </p:ext>
    </p:extLst>
  </p:cSld>
  <p:clrMapOvr>
    <a:masterClrMapping/>
  </p:clrMapOvr>
  <p:transition spd="med" advClick="0" advTm="5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No photo description available.">
            <a:extLst>
              <a:ext uri="{FF2B5EF4-FFF2-40B4-BE49-F238E27FC236}">
                <a16:creationId xmlns:a16="http://schemas.microsoft.com/office/drawing/2014/main" id="{261E3ED8-D49F-F677-BA68-0180FECB4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77" b="31596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EFD93C-3099-0C99-A202-043AE5129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49241"/>
      </p:ext>
    </p:extLst>
  </p:cSld>
  <p:clrMapOvr>
    <a:masterClrMapping/>
  </p:clrMapOvr>
  <p:transition spd="med" advClick="0" advTm="5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DE229-88C1-E9FA-386F-D732B7776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Northeast Brazil?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F5175-554B-0226-A3B6-FEC06DC9E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062" y="1573033"/>
            <a:ext cx="8658375" cy="371193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800" b="1" dirty="0"/>
              <a:t>We chose Brazil </a:t>
            </a:r>
          </a:p>
          <a:p>
            <a:endParaRPr lang="en-US" dirty="0"/>
          </a:p>
          <a:p>
            <a:pPr lvl="1"/>
            <a:r>
              <a:rPr lang="en-US" sz="2400" dirty="0"/>
              <a:t>African continuities </a:t>
            </a:r>
          </a:p>
          <a:p>
            <a:pPr lvl="1"/>
            <a:r>
              <a:rPr lang="en-US" sz="2400" dirty="0"/>
              <a:t>Contemporary issues</a:t>
            </a:r>
          </a:p>
          <a:p>
            <a:pPr lvl="1"/>
            <a:r>
              <a:rPr lang="en-US" sz="2400" dirty="0"/>
              <a:t>Quilombo communities</a:t>
            </a:r>
          </a:p>
          <a:p>
            <a:pPr lvl="1"/>
            <a:r>
              <a:rPr lang="en-US" sz="2400" dirty="0"/>
              <a:t>African American experiences throughout the Americas</a:t>
            </a:r>
          </a:p>
          <a:p>
            <a:pPr lvl="1"/>
            <a:r>
              <a:rPr lang="en-US" sz="2400" dirty="0"/>
              <a:t>Linkage between Brazilian Portuguese and culture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28AE1-E606-C0F6-DEBC-974C579B1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95143"/>
      </p:ext>
    </p:extLst>
  </p:cSld>
  <p:clrMapOvr>
    <a:masterClrMapping/>
  </p:clrMapOvr>
  <p:transition spd="med" advClick="0" advTm="5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E7DAC-19B9-9508-987D-FBDD73F0E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859CC-67C9-EAD0-C156-D9AE554A0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Enhance teaching </a:t>
            </a:r>
          </a:p>
          <a:p>
            <a:pPr lvl="1"/>
            <a:r>
              <a:rPr lang="en-US" sz="2400" dirty="0"/>
              <a:t>Help us and our students make critical connections</a:t>
            </a:r>
          </a:p>
          <a:p>
            <a:r>
              <a:rPr lang="en-US" sz="2400" dirty="0"/>
              <a:t>Raise awareness and consciousness</a:t>
            </a:r>
          </a:p>
          <a:p>
            <a:r>
              <a:rPr lang="en-US" sz="2400" dirty="0"/>
              <a:t>Speak to our mission and identities</a:t>
            </a:r>
          </a:p>
          <a:p>
            <a:r>
              <a:rPr lang="en-US" sz="2400" dirty="0"/>
              <a:t>Catalyze research in other ways</a:t>
            </a:r>
          </a:p>
          <a:p>
            <a:endParaRPr lang="en-US" dirty="0"/>
          </a:p>
          <a:p>
            <a:r>
              <a:rPr lang="en-US" dirty="0"/>
              <a:t>Visit </a:t>
            </a:r>
            <a:r>
              <a:rPr lang="en-US" dirty="0">
                <a:hlinkClick r:id="rId2"/>
              </a:rPr>
              <a:t>https://www.udmercy.edu/academics/academic-affairs/fulbright/gpa.php</a:t>
            </a:r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6F4D5-EC34-5089-8B4F-B08C0525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19255"/>
      </p:ext>
    </p:extLst>
  </p:cSld>
  <p:clrMapOvr>
    <a:masterClrMapping/>
  </p:clrMapOvr>
  <p:transition spd="med" advClick="0" advTm="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May be an image of 1 person">
            <a:extLst>
              <a:ext uri="{FF2B5EF4-FFF2-40B4-BE49-F238E27FC236}">
                <a16:creationId xmlns:a16="http://schemas.microsoft.com/office/drawing/2014/main" id="{C9FCFCA8-9BD1-C74E-1543-726EA4185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1501" y="79346"/>
            <a:ext cx="442899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2F318B-0991-7BF4-0B23-8EC5201CD3BE}"/>
              </a:ext>
            </a:extLst>
          </p:cNvPr>
          <p:cNvSpPr txBox="1"/>
          <p:nvPr/>
        </p:nvSpPr>
        <p:spPr>
          <a:xfrm>
            <a:off x="494305" y="5650412"/>
            <a:ext cx="1120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0" dirty="0">
                <a:effectLst/>
                <a:latin typeface="tipobrasil_rounded700SBd"/>
              </a:rPr>
              <a:t>Quilombo leader </a:t>
            </a:r>
            <a:r>
              <a:rPr lang="en-US" b="1" i="0" dirty="0" err="1">
                <a:effectLst/>
                <a:latin typeface="tipobrasil_rounded700SBd"/>
              </a:rPr>
              <a:t>Mãe</a:t>
            </a:r>
            <a:r>
              <a:rPr lang="en-US" b="1" i="0" dirty="0">
                <a:effectLst/>
                <a:latin typeface="tipobrasil_rounded700SBd"/>
              </a:rPr>
              <a:t> </a:t>
            </a:r>
            <a:r>
              <a:rPr lang="en-US" b="1" i="0" dirty="0" err="1">
                <a:effectLst/>
                <a:latin typeface="tipobrasil_rounded700SBd"/>
              </a:rPr>
              <a:t>Bernadete</a:t>
            </a:r>
            <a:r>
              <a:rPr lang="en-US" b="1" i="0" dirty="0">
                <a:effectLst/>
                <a:latin typeface="tipobrasil_rounded700SBd"/>
              </a:rPr>
              <a:t> killed Thursday, August 18, 2023 six years after son Flavio was murdered.</a:t>
            </a:r>
          </a:p>
          <a:p>
            <a:pPr algn="ctr"/>
            <a:r>
              <a:rPr lang="en-US" b="1" i="1" dirty="0">
                <a:effectLst/>
                <a:latin typeface="tipobrasil_rounded700SBd"/>
              </a:rPr>
              <a:t>Her community </a:t>
            </a:r>
            <a:r>
              <a:rPr lang="en-US" b="1" i="1" dirty="0" err="1">
                <a:effectLst/>
                <a:latin typeface="tipobrasil_rounded700SBd"/>
              </a:rPr>
              <a:t>Pitanga</a:t>
            </a:r>
            <a:r>
              <a:rPr lang="en-US" b="1" i="1" dirty="0">
                <a:effectLst/>
                <a:latin typeface="tipobrasil_rounded700SBd"/>
              </a:rPr>
              <a:t> dos </a:t>
            </a:r>
            <a:r>
              <a:rPr lang="en-US" b="1" i="1" dirty="0" err="1">
                <a:effectLst/>
                <a:latin typeface="tipobrasil_rounded700SBd"/>
              </a:rPr>
              <a:t>Palmares</a:t>
            </a:r>
            <a:r>
              <a:rPr lang="en-US" b="1" i="1" dirty="0">
                <a:effectLst/>
                <a:latin typeface="tipobrasil_rounded700SBd"/>
              </a:rPr>
              <a:t> in Bahia is home to 289 families</a:t>
            </a:r>
          </a:p>
          <a:p>
            <a:pPr algn="ctr"/>
            <a:r>
              <a:rPr lang="en-US" b="1" i="1" dirty="0">
                <a:latin typeface="tipobrasil_rounded700SBd"/>
              </a:rPr>
              <a:t>16,000 </a:t>
            </a:r>
            <a:r>
              <a:rPr lang="en-US" b="1" i="1" dirty="0" err="1">
                <a:latin typeface="tipobrasil_rounded700SBd"/>
              </a:rPr>
              <a:t>Quilombola</a:t>
            </a:r>
            <a:r>
              <a:rPr lang="en-US" b="1" i="1" dirty="0">
                <a:latin typeface="tipobrasil_rounded700SBd"/>
              </a:rPr>
              <a:t> settlements are located in Salvador, Bahia, Brazil.</a:t>
            </a:r>
          </a:p>
          <a:p>
            <a:pPr algn="ctr"/>
            <a:r>
              <a:rPr lang="en-US" b="1" i="1" dirty="0">
                <a:latin typeface="tipobrasil_rounded700SBd"/>
              </a:rPr>
              <a:t>Quilombo communities are under constant threat in Brazil because of the monetary value of their ancestral land. </a:t>
            </a:r>
            <a:endParaRPr lang="en-US" b="1" i="1" dirty="0">
              <a:effectLst/>
              <a:latin typeface="tipobrasil_rounded700SBd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77C27D-868A-0D3E-9C82-BFBC52F59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04356"/>
      </p:ext>
    </p:extLst>
  </p:cSld>
  <p:clrMapOvr>
    <a:masterClrMapping/>
  </p:clrMapOvr>
  <p:transition spd="med" advClick="0" advTm="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4A6DC816-3EE2-E72F-8080-A856C0DA75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3" b="178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B62DC-EC43-1F90-E6BF-87F56F8F8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CD29-1BAE-4A76-A095-763C3B68AC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51588"/>
      </p:ext>
    </p:extLst>
  </p:cSld>
  <p:clrMapOvr>
    <a:masterClrMapping/>
  </p:clrMapOvr>
  <p:transition spd="med" advClick="0" advTm="500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526</TotalTime>
  <Words>425</Words>
  <Application>Microsoft Office PowerPoint</Application>
  <PresentationFormat>Widescreen</PresentationFormat>
  <Paragraphs>113</Paragraphs>
  <Slides>57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Arial</vt:lpstr>
      <vt:lpstr>Calibri</vt:lpstr>
      <vt:lpstr>Century Gothic</vt:lpstr>
      <vt:lpstr>Times New Roman</vt:lpstr>
      <vt:lpstr>tipobrasil_rounded700SBd</vt:lpstr>
      <vt:lpstr>Wingdings</vt:lpstr>
      <vt:lpstr>Wingdings 3</vt:lpstr>
      <vt:lpstr>Ion</vt:lpstr>
      <vt:lpstr>Lessons from Brazil</vt:lpstr>
      <vt:lpstr>U.S. Department of Education’s Fulbright Hays  Group Projects Abroad Program Purpose</vt:lpstr>
      <vt:lpstr>Curriculum Enhancement Project</vt:lpstr>
      <vt:lpstr>3 Phases to the GPA</vt:lpstr>
      <vt:lpstr>Next: Fulbright Hays GPA to Brazil  July 2024</vt:lpstr>
      <vt:lpstr>Why Northeast Brazil?</vt:lpstr>
      <vt:lpstr>Our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Fulbright Hays GPA to Brazil – July 2024</dc:title>
  <dc:creator>Lara Wasner</dc:creator>
  <cp:lastModifiedBy>Lara Wasner</cp:lastModifiedBy>
  <cp:revision>2</cp:revision>
  <dcterms:created xsi:type="dcterms:W3CDTF">2023-08-14T14:30:45Z</dcterms:created>
  <dcterms:modified xsi:type="dcterms:W3CDTF">2023-08-22T22:00:26Z</dcterms:modified>
</cp:coreProperties>
</file>