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9" r:id="rId4"/>
    <p:sldId id="257" r:id="rId5"/>
    <p:sldId id="261" r:id="rId6"/>
    <p:sldId id="264" r:id="rId7"/>
    <p:sldId id="263" r:id="rId8"/>
    <p:sldId id="262" r:id="rId9"/>
    <p:sldId id="265" r:id="rId10"/>
    <p:sldId id="266" r:id="rId11"/>
    <p:sldId id="267" r:id="rId12"/>
    <p:sldId id="270" r:id="rId13"/>
    <p:sldId id="271" r:id="rId14"/>
    <p:sldId id="273" r:id="rId15"/>
    <p:sldId id="268"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81" d="100"/>
          <a:sy n="81" d="100"/>
        </p:scale>
        <p:origin x="-76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17463" y="0"/>
            <a:ext cx="12231688" cy="6856413"/>
            <a:chOff x="-16934" y="0"/>
            <a:chExt cx="12231160" cy="6856214"/>
          </a:xfrm>
        </p:grpSpPr>
        <p:pic>
          <p:nvPicPr>
            <p:cNvPr id="5" name="Picture 15" descr="HD-PanelTitleR1.png"/>
            <p:cNvPicPr>
              <a:picLocks noChangeAspect="1"/>
            </p:cNvPicPr>
            <p:nvPr/>
          </p:nvPicPr>
          <p:blipFill>
            <a:blip r:embed="rId2"/>
            <a:srcRect/>
            <a:stretch>
              <a:fillRect/>
            </a:stretch>
          </p:blipFill>
          <p:spPr bwMode="auto">
            <a:xfrm>
              <a:off x="0" y="0"/>
              <a:ext cx="12188825" cy="6856214"/>
            </a:xfrm>
            <a:prstGeom prst="rect">
              <a:avLst/>
            </a:prstGeom>
            <a:noFill/>
            <a:ln w="9525">
              <a:noFill/>
              <a:miter lim="800000"/>
              <a:headEnd/>
              <a:tailEnd/>
            </a:ln>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srcRect/>
            <a:stretch>
              <a:fillRect/>
            </a:stretch>
          </p:blipFill>
          <p:spPr bwMode="auto">
            <a:xfrm>
              <a:off x="-16934" y="3147609"/>
              <a:ext cx="2478024" cy="612648"/>
            </a:xfrm>
            <a:prstGeom prst="rect">
              <a:avLst/>
            </a:prstGeom>
            <a:noFill/>
            <a:ln w="9525">
              <a:noFill/>
              <a:miter lim="800000"/>
              <a:headEnd/>
              <a:tailEnd/>
            </a:ln>
          </p:spPr>
        </p:pic>
        <p:pic>
          <p:nvPicPr>
            <p:cNvPr id="8" name="Picture 19" descr="HDRibbonTitle-UniformTrim.png"/>
            <p:cNvPicPr>
              <a:picLocks noChangeAspect="1"/>
            </p:cNvPicPr>
            <p:nvPr/>
          </p:nvPicPr>
          <p:blipFill>
            <a:blip r:embed="rId3"/>
            <a:srcRect/>
            <a:stretch>
              <a:fillRect/>
            </a:stretch>
          </p:blipFill>
          <p:spPr bwMode="auto">
            <a:xfrm>
              <a:off x="9736202" y="3147609"/>
              <a:ext cx="2478024" cy="612648"/>
            </a:xfrm>
            <a:prstGeom prst="rect">
              <a:avLst/>
            </a:prstGeom>
            <a:noFill/>
            <a:ln w="9525">
              <a:noFill/>
              <a:miter lim="800000"/>
              <a:headEnd/>
              <a:tailEnd/>
            </a:ln>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fld id="{63A4B3C8-BF06-4E6C-8BBB-0498663FDED4}" type="datetimeFigureOut">
              <a:rPr lang="en-US"/>
              <a:pPr>
                <a:defRPr/>
              </a:pPr>
              <a:t>8/17/2016</a:t>
            </a:fld>
            <a:endParaRPr lang="en-US"/>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B9B61FD3-057B-4591-9EEA-7F9B912991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2F7456-4E09-4359-B17D-375989173D9E}" type="datetimeFigureOut">
              <a:rPr lang="en-US"/>
              <a:pPr>
                <a:defRPr/>
              </a:pPr>
              <a:t>8/17/2016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921A19-9E4A-4B4D-BAE1-A77331EE20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312781-A5CF-4E1C-A1B4-90E3A7FFCDFC}" type="datetimeFigureOut">
              <a:rPr lang="en-US"/>
              <a:pPr>
                <a:defRPr/>
              </a:pPr>
              <a:t>8/17/2016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ED4DE1-5B55-4DEF-8C17-72DE691E61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rPr>
              <a:t>“</a:t>
            </a:r>
          </a:p>
        </p:txBody>
      </p:sp>
      <p:sp>
        <p:nvSpPr>
          <p:cNvPr id="6" name="TextBox 14"/>
          <p:cNvSpPr txBox="1"/>
          <p:nvPr/>
        </p:nvSpPr>
        <p:spPr>
          <a:xfrm>
            <a:off x="10599738" y="2827338"/>
            <a:ext cx="609600" cy="585787"/>
          </a:xfrm>
          <a:prstGeom prst="rect">
            <a:avLst/>
          </a:prstGeom>
        </p:spPr>
        <p:txBody>
          <a:bodyPr anchor="ctr"/>
          <a:lstStyle/>
          <a:p>
            <a:pPr algn="r" fontAlgn="auto">
              <a:spcBef>
                <a:spcPts val="0"/>
              </a:spcBef>
              <a:spcAft>
                <a:spcPts val="0"/>
              </a:spcAft>
              <a:defRPr/>
            </a:pPr>
            <a:r>
              <a:rPr lang="en-US" sz="8000" dirty="0">
                <a:latin typeface="+mn-lt"/>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ED549EB3-4710-464D-A582-C58944EEA9C8}" type="datetimeFigureOut">
              <a:rPr lang="en-US"/>
              <a:pPr>
                <a:defRPr/>
              </a:pPr>
              <a:t>8/17/2016</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6C1666AE-D481-4146-81E9-CDB09EF210D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E55C-FB32-4911-9830-02300AE0F2DF}" type="datetimeFigureOut">
              <a:rPr lang="en-US"/>
              <a:pPr>
                <a:defRPr/>
              </a:pPr>
              <a:t>8/17/2016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6D96B0-1443-4348-863E-F405B55C5A7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rPr>
              <a:t>“</a:t>
            </a:r>
          </a:p>
        </p:txBody>
      </p:sp>
      <p:sp>
        <p:nvSpPr>
          <p:cNvPr id="6" name="TextBox 12"/>
          <p:cNvSpPr txBox="1"/>
          <p:nvPr/>
        </p:nvSpPr>
        <p:spPr>
          <a:xfrm>
            <a:off x="10599738" y="2598738"/>
            <a:ext cx="609600" cy="585787"/>
          </a:xfrm>
          <a:prstGeom prst="rect">
            <a:avLst/>
          </a:prstGeom>
        </p:spPr>
        <p:txBody>
          <a:bodyPr anchor="ctr"/>
          <a:lstStyle/>
          <a:p>
            <a:pPr algn="r" fontAlgn="auto">
              <a:spcBef>
                <a:spcPts val="0"/>
              </a:spcBef>
              <a:spcAft>
                <a:spcPts val="0"/>
              </a:spcAft>
              <a:defRPr/>
            </a:pPr>
            <a:r>
              <a:rPr lang="en-US" sz="8000" dirty="0">
                <a:latin typeface="+mn-lt"/>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D53DB3EA-6038-49B9-B38F-2CF995DF5A75}" type="datetimeFigureOut">
              <a:rPr lang="en-US"/>
              <a:pPr>
                <a:defRPr/>
              </a:pPr>
              <a:t>8/17/2016</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97765753-5FEB-4B4E-BEE1-93F2B1FE3EF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DA994E71-0BF0-4BA2-93BA-4953F0360855}" type="datetimeFigureOut">
              <a:rPr lang="en-US"/>
              <a:pPr>
                <a:defRPr/>
              </a:pPr>
              <a:t>8/17/2016</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EEA0B7B0-ACBA-442A-974D-172516F3692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0017495-8BE4-4161-9DFA-A073953D8D18}" type="datetimeFigureOut">
              <a:rPr lang="en-US"/>
              <a:pPr>
                <a:defRPr/>
              </a:pPr>
              <a:t>8/17/2016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A50BEC-57AE-4B89-9862-5B6130B4810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C35C784-3204-4303-B188-E51FB9843563}" type="datetimeFigureOut">
              <a:rPr lang="en-US"/>
              <a:pPr>
                <a:defRPr/>
              </a:pPr>
              <a:t>8/17/2016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04B359-E46D-4682-8CB7-BDB33341E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5BAE683-4447-434A-A605-6981ABBBB433}" type="datetimeFigureOut">
              <a:rPr lang="en-US"/>
              <a:pPr>
                <a:defRPr/>
              </a:pPr>
              <a:t>8/17/2016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4554C1-C36B-4A94-B100-2A067558B4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7BF4B2-B9B4-4CD2-AB45-74F2963D681A}" type="datetimeFigureOut">
              <a:rPr lang="en-US"/>
              <a:pPr>
                <a:defRPr/>
              </a:pPr>
              <a:t>8/17/2016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9AFD2B-C5F5-447E-8EC7-E1C6DE6E38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E3A9101F-6D7C-42CE-9CE9-24568E56450E}" type="datetimeFigureOut">
              <a:rPr lang="en-US"/>
              <a:pPr>
                <a:defRPr/>
              </a:pPr>
              <a:t>8/17/2016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6E73925-341A-4C41-861E-F6E829EBBA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CF09850D-5116-461E-822D-68FB0054EC4D}" type="datetimeFigureOut">
              <a:rPr lang="en-US"/>
              <a:pPr>
                <a:defRPr/>
              </a:pPr>
              <a:t>8/17/2016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FFE79781-8407-4EFF-BE45-A77AF5A533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33EA29ED-AE94-4258-B839-41246227BC92}" type="datetimeFigureOut">
              <a:rPr lang="en-US"/>
              <a:pPr>
                <a:defRPr/>
              </a:pPr>
              <a:t>8/17/2016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E144275-0C5A-4ECC-BCCC-3A4BB061D7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D62C69-3F73-483A-B35E-82E6F443E3B5}" type="datetimeFigureOut">
              <a:rPr lang="en-US"/>
              <a:pPr>
                <a:defRPr/>
              </a:pPr>
              <a:t>8/17/2016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9EE31B-7F9B-442B-855E-C2BF4B6E90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89F40A1-19B9-4BB6-A28F-6E5869CB2DE9}" type="datetimeFigureOut">
              <a:rPr lang="en-US"/>
              <a:pPr>
                <a:defRPr/>
              </a:pPr>
              <a:t>8/17/2016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1CD355F-4A5F-417D-AE28-FBFB270B3E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0812E9-0615-4C66-87CB-BC34C585FD0B}" type="datetimeFigureOut">
              <a:rPr lang="en-US"/>
              <a:pPr>
                <a:defRPr/>
              </a:pPr>
              <a:t>8/17/2016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D1E5B-2A04-4722-A908-879F093D46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p:cNvPicPr>
            <p:nvPr/>
          </p:nvPicPr>
          <p:blipFill>
            <a:blip r:embed="rId19"/>
            <a:srcRect/>
            <a:stretch>
              <a:fillRect/>
            </a:stretch>
          </p:blipFill>
          <p:spPr bwMode="auto">
            <a:xfrm>
              <a:off x="0" y="0"/>
              <a:ext cx="12188825" cy="6856214"/>
            </a:xfrm>
            <a:prstGeom prst="rect">
              <a:avLst/>
            </a:prstGeom>
            <a:noFill/>
            <a:ln w="9525">
              <a:noFill/>
              <a:miter lim="800000"/>
              <a:headEnd/>
              <a:tailEnd/>
            </a:ln>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0"/>
            <a:srcRect/>
            <a:stretch>
              <a:fillRect/>
            </a:stretch>
          </p:blipFill>
          <p:spPr bwMode="auto">
            <a:xfrm>
              <a:off x="-15736" y="3153832"/>
              <a:ext cx="777240"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0"/>
            <a:srcRect/>
            <a:stretch>
              <a:fillRect/>
            </a:stretch>
          </p:blipFill>
          <p:spPr bwMode="auto">
            <a:xfrm>
              <a:off x="11436986" y="3153832"/>
              <a:ext cx="77724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295400" y="982663"/>
            <a:ext cx="9601200"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295400" y="2557463"/>
            <a:ext cx="9601200" cy="331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defRPr>
            </a:lvl1pPr>
          </a:lstStyle>
          <a:p>
            <a:pPr>
              <a:defRPr/>
            </a:pPr>
            <a:fld id="{6B2E4AE0-2E67-4299-AC44-C38507FB193B}" type="datetimeFigureOut">
              <a:rPr lang="en-US"/>
              <a:pPr>
                <a:defRPr/>
              </a:pPr>
              <a:t>8/17/2016</a:t>
            </a:fld>
            <a:endParaRPr lang="en-US"/>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defRPr>
            </a:lvl1pPr>
          </a:lstStyle>
          <a:p>
            <a:pPr>
              <a:defRPr/>
            </a:pPr>
            <a:fld id="{87935374-FD32-4070-A739-55F1C1B4AF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65" r:id="rId7"/>
    <p:sldLayoutId id="2147483672" r:id="rId8"/>
    <p:sldLayoutId id="2147483664" r:id="rId9"/>
    <p:sldLayoutId id="2147483663" r:id="rId10"/>
    <p:sldLayoutId id="2147483673" r:id="rId11"/>
    <p:sldLayoutId id="2147483674" r:id="rId12"/>
    <p:sldLayoutId id="2147483662" r:id="rId13"/>
    <p:sldLayoutId id="2147483675" r:id="rId14"/>
    <p:sldLayoutId id="2147483676" r:id="rId15"/>
    <p:sldLayoutId id="2147483677" r:id="rId16"/>
    <p:sldLayoutId id="2147483678"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itchFamily="18" charset="0"/>
        </a:defRPr>
      </a:lvl2pPr>
      <a:lvl3pPr algn="ctr" defTabSz="457200" rtl="0" eaLnBrk="0" fontAlgn="base" hangingPunct="0">
        <a:spcBef>
          <a:spcPct val="0"/>
        </a:spcBef>
        <a:spcAft>
          <a:spcPct val="0"/>
        </a:spcAft>
        <a:defRPr sz="4400">
          <a:solidFill>
            <a:srgbClr val="262626"/>
          </a:solidFill>
          <a:latin typeface="Garamond" pitchFamily="18" charset="0"/>
        </a:defRPr>
      </a:lvl3pPr>
      <a:lvl4pPr algn="ctr" defTabSz="457200" rtl="0" eaLnBrk="0" fontAlgn="base" hangingPunct="0">
        <a:spcBef>
          <a:spcPct val="0"/>
        </a:spcBef>
        <a:spcAft>
          <a:spcPct val="0"/>
        </a:spcAft>
        <a:defRPr sz="4400">
          <a:solidFill>
            <a:srgbClr val="262626"/>
          </a:solidFill>
          <a:latin typeface="Garamond" pitchFamily="18" charset="0"/>
        </a:defRPr>
      </a:lvl4pPr>
      <a:lvl5pPr algn="ctr" defTabSz="457200" rtl="0" eaLnBrk="0" fontAlgn="base" hangingPunct="0">
        <a:spcBef>
          <a:spcPct val="0"/>
        </a:spcBef>
        <a:spcAft>
          <a:spcPct val="0"/>
        </a:spcAft>
        <a:defRPr sz="44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LpJSFIItic" TargetMode="External"/><Relationship Id="rId2" Type="http://schemas.openxmlformats.org/officeDocument/2006/relationships/hyperlink" Target="https://www.youtube.com/watch?v=p5P_gzlw1g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U8i7Oe1ayI" TargetMode="External"/><Relationship Id="rId2" Type="http://schemas.openxmlformats.org/officeDocument/2006/relationships/hyperlink" Target="https://www.youtube.com/watch?v=lQnG9HlWok0"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BrazilianLanguage/posts/162404927245714" TargetMode="External"/><Relationship Id="rId2" Type="http://schemas.openxmlformats.org/officeDocument/2006/relationships/hyperlink" Target="http://www.brazzil.com/pages/cvrjan02.htm" TargetMode="External"/><Relationship Id="rId1" Type="http://schemas.openxmlformats.org/officeDocument/2006/relationships/slideLayout" Target="../slideLayouts/slideLayout1.xml"/><Relationship Id="rId4" Type="http://schemas.openxmlformats.org/officeDocument/2006/relationships/hyperlink" Target="http://researchguides.library.wisc.edu/cordel_literatu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400" y="1871663"/>
            <a:ext cx="6815138" cy="1514475"/>
          </a:xfrm>
        </p:spPr>
        <p:txBody>
          <a:bodyPr rtlCol="0"/>
          <a:lstStyle/>
          <a:p>
            <a:pPr eaLnBrk="1" fontAlgn="auto" hangingPunct="1">
              <a:spcAft>
                <a:spcPts val="0"/>
              </a:spcAft>
              <a:defRPr/>
            </a:pPr>
            <a:r>
              <a:rPr lang="en-US" sz="2800" dirty="0">
                <a:solidFill>
                  <a:schemeClr val="tx1">
                    <a:lumMod val="85000"/>
                    <a:lumOff val="15000"/>
                  </a:schemeClr>
                </a:solidFill>
                <a:latin typeface="+mn-lt"/>
              </a:rPr>
              <a:t>African American and Afro Brazilian Storytelling : </a:t>
            </a:r>
            <a:br>
              <a:rPr lang="en-US" sz="2800" dirty="0">
                <a:solidFill>
                  <a:schemeClr val="tx1">
                    <a:lumMod val="85000"/>
                    <a:lumOff val="15000"/>
                  </a:schemeClr>
                </a:solidFill>
                <a:latin typeface="+mn-lt"/>
              </a:rPr>
            </a:br>
            <a:r>
              <a:rPr lang="en-US" sz="2800" dirty="0">
                <a:solidFill>
                  <a:schemeClr val="tx1">
                    <a:lumMod val="85000"/>
                    <a:lumOff val="15000"/>
                  </a:schemeClr>
                </a:solidFill>
                <a:latin typeface="+mn-lt"/>
              </a:rPr>
              <a:t>From F</a:t>
            </a:r>
            <a:r>
              <a:rPr lang="en-US" sz="2800" dirty="0" smtClean="0">
                <a:solidFill>
                  <a:schemeClr val="tx1">
                    <a:lumMod val="85000"/>
                    <a:lumOff val="15000"/>
                  </a:schemeClr>
                </a:solidFill>
                <a:latin typeface="+mn-lt"/>
              </a:rPr>
              <a:t>olktales </a:t>
            </a:r>
            <a:r>
              <a:rPr lang="en-US" sz="2800" dirty="0">
                <a:solidFill>
                  <a:schemeClr val="tx1">
                    <a:lumMod val="85000"/>
                    <a:lumOff val="15000"/>
                  </a:schemeClr>
                </a:solidFill>
                <a:latin typeface="+mn-lt"/>
              </a:rPr>
              <a:t>to </a:t>
            </a:r>
            <a:r>
              <a:rPr lang="en-US" sz="2800" dirty="0" smtClean="0">
                <a:solidFill>
                  <a:schemeClr val="tx1">
                    <a:lumMod val="85000"/>
                    <a:lumOff val="15000"/>
                  </a:schemeClr>
                </a:solidFill>
                <a:latin typeface="+mn-lt"/>
              </a:rPr>
              <a:t>Magical Realism</a:t>
            </a:r>
            <a:endParaRPr lang="en-US" sz="2800" dirty="0">
              <a:solidFill>
                <a:schemeClr val="tx1">
                  <a:lumMod val="85000"/>
                  <a:lumOff val="15000"/>
                </a:schemeClr>
              </a:solidFill>
              <a:latin typeface="+mn-lt"/>
            </a:endParaRPr>
          </a:p>
        </p:txBody>
      </p:sp>
      <p:sp>
        <p:nvSpPr>
          <p:cNvPr id="19458" name="Subtitle 2"/>
          <p:cNvSpPr>
            <a:spLocks noGrp="1"/>
          </p:cNvSpPr>
          <p:nvPr>
            <p:ph type="subTitle" idx="1"/>
          </p:nvPr>
        </p:nvSpPr>
        <p:spPr>
          <a:xfrm>
            <a:off x="2430463" y="3533775"/>
            <a:ext cx="7339012" cy="1754188"/>
          </a:xfrm>
        </p:spPr>
        <p:txBody>
          <a:bodyPr>
            <a:normAutofit lnSpcReduction="10000"/>
          </a:bodyPr>
          <a:lstStyle/>
          <a:p>
            <a:pPr eaLnBrk="1" hangingPunct="1"/>
            <a:r>
              <a:rPr lang="en-US" sz="3600" smtClean="0">
                <a:solidFill>
                  <a:srgbClr val="C00000"/>
                </a:solidFill>
              </a:rPr>
              <a:t>Using Cordel (</a:t>
            </a:r>
            <a:r>
              <a:rPr lang="en-US" sz="3600" i="1" smtClean="0"/>
              <a:t>folhetos)</a:t>
            </a:r>
            <a:r>
              <a:rPr lang="en-US" sz="3600" smtClean="0">
                <a:solidFill>
                  <a:srgbClr val="C00000"/>
                </a:solidFill>
              </a:rPr>
              <a:t>Literature to Create Narrative Stories in Rhythm and Rhyme.</a:t>
            </a:r>
          </a:p>
          <a:p>
            <a:pPr eaLnBrk="1" hangingPunct="1"/>
            <a:endParaRPr lang="en-US" sz="3600"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9150" y="457200"/>
            <a:ext cx="4192588" cy="2381250"/>
          </a:xfrm>
        </p:spPr>
        <p:txBody>
          <a:bodyPr rtlCol="0">
            <a:normAutofit fontScale="90000"/>
          </a:bodyPr>
          <a:lstStyle/>
          <a:p>
            <a:pPr eaLnBrk="1" fontAlgn="auto" hangingPunct="1">
              <a:spcBef>
                <a:spcPct val="20000"/>
              </a:spcBef>
              <a:spcAft>
                <a:spcPts val="600"/>
              </a:spcAft>
              <a:buClr>
                <a:srgbClr val="83992A"/>
              </a:buClr>
              <a:buSzPct val="115000"/>
              <a:defRPr/>
            </a:pPr>
            <a:r>
              <a:rPr lang="en-US" sz="4000" dirty="0" smtClean="0">
                <a:solidFill>
                  <a:schemeClr val="tx1">
                    <a:lumMod val="85000"/>
                    <a:lumOff val="15000"/>
                  </a:schemeClr>
                </a:solidFill>
              </a:rPr>
              <a:t/>
            </a:r>
            <a:br>
              <a:rPr lang="en-US" sz="4000" dirty="0" smtClean="0">
                <a:solidFill>
                  <a:schemeClr val="tx1">
                    <a:lumMod val="85000"/>
                    <a:lumOff val="15000"/>
                  </a:schemeClr>
                </a:solidFill>
              </a:rPr>
            </a:br>
            <a:r>
              <a:rPr lang="en-US" sz="4000" dirty="0">
                <a:solidFill>
                  <a:schemeClr val="tx1">
                    <a:lumMod val="85000"/>
                    <a:lumOff val="15000"/>
                  </a:schemeClr>
                </a:solidFill>
              </a:rPr>
              <a:t/>
            </a:r>
            <a:br>
              <a:rPr lang="en-US" sz="4000" dirty="0">
                <a:solidFill>
                  <a:schemeClr val="tx1">
                    <a:lumMod val="85000"/>
                    <a:lumOff val="15000"/>
                  </a:schemeClr>
                </a:solidFill>
              </a:rPr>
            </a:br>
            <a:r>
              <a:rPr lang="en-US" sz="4000" dirty="0" smtClean="0">
                <a:solidFill>
                  <a:schemeClr val="tx1">
                    <a:lumMod val="85000"/>
                    <a:lumOff val="15000"/>
                  </a:schemeClr>
                </a:solidFill>
              </a:rPr>
              <a:t/>
            </a:r>
            <a:br>
              <a:rPr lang="en-US" sz="4000" dirty="0" smtClean="0">
                <a:solidFill>
                  <a:schemeClr val="tx1">
                    <a:lumMod val="85000"/>
                    <a:lumOff val="15000"/>
                  </a:schemeClr>
                </a:solidFill>
              </a:rPr>
            </a:br>
            <a:r>
              <a:rPr lang="en-US" sz="4000" dirty="0">
                <a:solidFill>
                  <a:schemeClr val="tx1">
                    <a:lumMod val="85000"/>
                    <a:lumOff val="15000"/>
                  </a:schemeClr>
                </a:solidFill>
              </a:rPr>
              <a:t/>
            </a:r>
            <a:br>
              <a:rPr lang="en-US" sz="4000" dirty="0">
                <a:solidFill>
                  <a:schemeClr val="tx1">
                    <a:lumMod val="85000"/>
                    <a:lumOff val="15000"/>
                  </a:schemeClr>
                </a:solidFill>
              </a:rPr>
            </a:br>
            <a:r>
              <a:rPr lang="en-US" sz="4000" dirty="0" smtClean="0">
                <a:solidFill>
                  <a:schemeClr val="tx1">
                    <a:lumMod val="85000"/>
                    <a:lumOff val="15000"/>
                  </a:schemeClr>
                </a:solidFill>
              </a:rPr>
              <a:t/>
            </a:r>
            <a:br>
              <a:rPr lang="en-US" sz="4000" dirty="0" smtClean="0">
                <a:solidFill>
                  <a:schemeClr val="tx1">
                    <a:lumMod val="85000"/>
                    <a:lumOff val="15000"/>
                  </a:schemeClr>
                </a:solidFill>
              </a:rPr>
            </a:br>
            <a:r>
              <a:rPr lang="en-US" sz="4000" dirty="0">
                <a:solidFill>
                  <a:schemeClr val="tx1">
                    <a:lumMod val="85000"/>
                    <a:lumOff val="15000"/>
                  </a:schemeClr>
                </a:solidFill>
              </a:rPr>
              <a:t/>
            </a:r>
            <a:br>
              <a:rPr lang="en-US" sz="4000" dirty="0">
                <a:solidFill>
                  <a:schemeClr val="tx1">
                    <a:lumMod val="85000"/>
                    <a:lumOff val="15000"/>
                  </a:schemeClr>
                </a:solidFill>
              </a:rPr>
            </a:br>
            <a:r>
              <a:rPr lang="en-US" sz="4000" dirty="0" smtClean="0">
                <a:solidFill>
                  <a:schemeClr val="tx1">
                    <a:lumMod val="85000"/>
                    <a:lumOff val="15000"/>
                  </a:schemeClr>
                </a:solidFill>
              </a:rPr>
              <a:t/>
            </a:r>
            <a:br>
              <a:rPr lang="en-US" sz="4000" dirty="0" smtClean="0">
                <a:solidFill>
                  <a:schemeClr val="tx1">
                    <a:lumMod val="85000"/>
                    <a:lumOff val="15000"/>
                  </a:schemeClr>
                </a:solidFill>
              </a:rPr>
            </a:br>
            <a:r>
              <a:rPr lang="en-US" sz="4000" dirty="0" smtClean="0">
                <a:solidFill>
                  <a:schemeClr val="tx1">
                    <a:lumMod val="85000"/>
                    <a:lumOff val="15000"/>
                  </a:schemeClr>
                </a:solidFill>
              </a:rPr>
              <a:t>Rhyme Scheme</a:t>
            </a:r>
            <a:br>
              <a:rPr lang="en-US" sz="4000" dirty="0" smtClean="0">
                <a:solidFill>
                  <a:schemeClr val="tx1">
                    <a:lumMod val="85000"/>
                    <a:lumOff val="15000"/>
                  </a:schemeClr>
                </a:solidFill>
              </a:rPr>
            </a:br>
            <a:r>
              <a:rPr lang="en-US" sz="3100" dirty="0" err="1">
                <a:ln>
                  <a:noFill/>
                </a:ln>
                <a:solidFill>
                  <a:prstClr val="black">
                    <a:lumMod val="85000"/>
                    <a:lumOff val="15000"/>
                  </a:prstClr>
                </a:solidFill>
              </a:rPr>
              <a:t>Sextilha</a:t>
            </a:r>
            <a:r>
              <a:rPr lang="en-US" sz="900" dirty="0">
                <a:ln>
                  <a:noFill/>
                </a:ln>
                <a:solidFill>
                  <a:prstClr val="black">
                    <a:lumMod val="85000"/>
                    <a:lumOff val="15000"/>
                  </a:prstClr>
                </a:solidFill>
              </a:rPr>
              <a:t/>
            </a:r>
            <a:br>
              <a:rPr lang="en-US" sz="900" dirty="0">
                <a:ln>
                  <a:noFill/>
                </a:ln>
                <a:solidFill>
                  <a:prstClr val="black">
                    <a:lumMod val="85000"/>
                    <a:lumOff val="15000"/>
                  </a:prstClr>
                </a:solidFill>
              </a:rPr>
            </a:br>
            <a:endParaRPr lang="en-US" sz="4000" dirty="0">
              <a:solidFill>
                <a:schemeClr val="tx1">
                  <a:lumMod val="85000"/>
                  <a:lumOff val="15000"/>
                </a:schemeClr>
              </a:solidFill>
            </a:endParaRPr>
          </a:p>
        </p:txBody>
      </p:sp>
      <p:sp>
        <p:nvSpPr>
          <p:cNvPr id="7" name="Content Placeholder 6"/>
          <p:cNvSpPr>
            <a:spLocks noGrp="1"/>
          </p:cNvSpPr>
          <p:nvPr>
            <p:ph idx="1"/>
          </p:nvPr>
        </p:nvSpPr>
        <p:spPr>
          <a:xfrm>
            <a:off x="5418138" y="646113"/>
            <a:ext cx="6075362" cy="5486400"/>
          </a:xfrm>
        </p:spPr>
        <p:txBody>
          <a:bodyPr rtlCol="0">
            <a:normAutofit fontScale="25000" lnSpcReduction="20000"/>
          </a:bodyPr>
          <a:lstStyle/>
          <a:p>
            <a:pPr marL="0" indent="0" eaLnBrk="1" fontAlgn="auto" hangingPunct="1">
              <a:buFont typeface="Arial"/>
              <a:buNone/>
              <a:defRPr/>
            </a:pPr>
            <a:endParaRPr lang="en-US" sz="3200" dirty="0">
              <a:solidFill>
                <a:schemeClr val="tx1">
                  <a:lumMod val="85000"/>
                  <a:lumOff val="15000"/>
                </a:schemeClr>
              </a:solidFill>
            </a:endParaRPr>
          </a:p>
          <a:p>
            <a:pPr marL="0" indent="0" algn="ctr" eaLnBrk="1" fontAlgn="auto" hangingPunct="1">
              <a:buFont typeface="Arial"/>
              <a:buNone/>
              <a:defRPr/>
            </a:pPr>
            <a:r>
              <a:rPr lang="en-US" sz="7200" dirty="0" smtClean="0">
                <a:solidFill>
                  <a:schemeClr val="tx1">
                    <a:lumMod val="85000"/>
                    <a:lumOff val="15000"/>
                  </a:schemeClr>
                </a:solidFill>
              </a:rPr>
              <a:t> </a:t>
            </a:r>
            <a:r>
              <a:rPr lang="en-US" sz="7200" dirty="0">
                <a:solidFill>
                  <a:schemeClr val="tx1">
                    <a:lumMod val="85000"/>
                    <a:lumOff val="15000"/>
                  </a:schemeClr>
                </a:solidFill>
              </a:rPr>
              <a:t>"O </a:t>
            </a:r>
            <a:r>
              <a:rPr lang="en-US" sz="7200" dirty="0" err="1">
                <a:solidFill>
                  <a:schemeClr val="tx1">
                    <a:lumMod val="85000"/>
                    <a:lumOff val="15000"/>
                  </a:schemeClr>
                </a:solidFill>
              </a:rPr>
              <a:t>Monstro</a:t>
            </a:r>
            <a:r>
              <a:rPr lang="en-US" sz="7200" dirty="0">
                <a:solidFill>
                  <a:schemeClr val="tx1">
                    <a:lumMod val="85000"/>
                    <a:lumOff val="15000"/>
                  </a:schemeClr>
                </a:solidFill>
              </a:rPr>
              <a:t> Do Rio Negro" by José </a:t>
            </a:r>
            <a:r>
              <a:rPr lang="en-US" sz="7200" dirty="0" err="1">
                <a:solidFill>
                  <a:schemeClr val="tx1">
                    <a:lumMod val="85000"/>
                    <a:lumOff val="15000"/>
                  </a:schemeClr>
                </a:solidFill>
              </a:rPr>
              <a:t>Camelo</a:t>
            </a:r>
            <a:r>
              <a:rPr lang="en-US" sz="7200" dirty="0">
                <a:solidFill>
                  <a:schemeClr val="tx1">
                    <a:lumMod val="85000"/>
                    <a:lumOff val="15000"/>
                  </a:schemeClr>
                </a:solidFill>
              </a:rPr>
              <a:t> de </a:t>
            </a:r>
            <a:r>
              <a:rPr lang="en-US" sz="7200" dirty="0" err="1">
                <a:solidFill>
                  <a:schemeClr val="tx1">
                    <a:lumMod val="85000"/>
                    <a:lumOff val="15000"/>
                  </a:schemeClr>
                </a:solidFill>
              </a:rPr>
              <a:t>Melo</a:t>
            </a:r>
            <a:r>
              <a:rPr lang="en-US" sz="7200" dirty="0">
                <a:solidFill>
                  <a:schemeClr val="tx1">
                    <a:lumMod val="85000"/>
                    <a:lumOff val="15000"/>
                  </a:schemeClr>
                </a:solidFill>
              </a:rPr>
              <a:t> </a:t>
            </a:r>
            <a:r>
              <a:rPr lang="en-US" sz="7200" dirty="0" err="1">
                <a:solidFill>
                  <a:schemeClr val="tx1">
                    <a:lumMod val="85000"/>
                    <a:lumOff val="15000"/>
                  </a:schemeClr>
                </a:solidFill>
              </a:rPr>
              <a:t>Resende</a:t>
            </a:r>
            <a:r>
              <a:rPr lang="en-US" sz="7200" dirty="0">
                <a:solidFill>
                  <a:schemeClr val="tx1">
                    <a:lumMod val="85000"/>
                    <a:lumOff val="15000"/>
                  </a:schemeClr>
                </a:solidFill>
              </a:rPr>
              <a:t> </a:t>
            </a:r>
          </a:p>
          <a:p>
            <a:pPr marL="0" indent="0" eaLnBrk="1" fontAlgn="auto" hangingPunct="1">
              <a:buFont typeface="Arial"/>
              <a:buNone/>
              <a:defRPr/>
            </a:pPr>
            <a:endParaRPr lang="en-US" sz="3200" dirty="0">
              <a:solidFill>
                <a:schemeClr val="tx1">
                  <a:lumMod val="85000"/>
                  <a:lumOff val="15000"/>
                </a:schemeClr>
              </a:solidFill>
            </a:endParaRPr>
          </a:p>
          <a:p>
            <a:pPr marL="0" indent="0" eaLnBrk="1" fontAlgn="auto" hangingPunct="1">
              <a:buFont typeface="Arial"/>
              <a:buNone/>
              <a:defRPr/>
            </a:pPr>
            <a:r>
              <a:rPr lang="en-US" sz="7200" dirty="0">
                <a:solidFill>
                  <a:schemeClr val="tx1">
                    <a:lumMod val="85000"/>
                    <a:lumOff val="15000"/>
                  </a:schemeClr>
                </a:solidFill>
              </a:rPr>
              <a:t>    </a:t>
            </a:r>
            <a:r>
              <a:rPr lang="en-US" sz="7200" dirty="0" err="1">
                <a:solidFill>
                  <a:schemeClr val="tx1">
                    <a:lumMod val="85000"/>
                    <a:lumOff val="15000"/>
                  </a:schemeClr>
                </a:solidFill>
              </a:rPr>
              <a:t>Eu</a:t>
            </a:r>
            <a:r>
              <a:rPr lang="en-US" sz="7200" dirty="0">
                <a:solidFill>
                  <a:schemeClr val="tx1">
                    <a:lumMod val="85000"/>
                    <a:lumOff val="15000"/>
                  </a:schemeClr>
                </a:solidFill>
              </a:rPr>
              <a:t> </a:t>
            </a:r>
            <a:r>
              <a:rPr lang="en-US" sz="7200" dirty="0" err="1">
                <a:solidFill>
                  <a:schemeClr val="tx1">
                    <a:lumMod val="85000"/>
                    <a:lumOff val="15000"/>
                  </a:schemeClr>
                </a:solidFill>
              </a:rPr>
              <a:t>quisera</a:t>
            </a:r>
            <a:r>
              <a:rPr lang="en-US" sz="7200" dirty="0">
                <a:solidFill>
                  <a:schemeClr val="tx1">
                    <a:lumMod val="85000"/>
                    <a:lumOff val="15000"/>
                  </a:schemeClr>
                </a:solidFill>
              </a:rPr>
              <a:t> </a:t>
            </a:r>
            <a:r>
              <a:rPr lang="en-US" sz="7200" dirty="0" err="1">
                <a:solidFill>
                  <a:schemeClr val="tx1">
                    <a:lumMod val="85000"/>
                    <a:lumOff val="15000"/>
                  </a:schemeClr>
                </a:solidFill>
              </a:rPr>
              <a:t>ouvir</a:t>
            </a:r>
            <a:r>
              <a:rPr lang="en-US" sz="7200" dirty="0">
                <a:solidFill>
                  <a:schemeClr val="tx1">
                    <a:lumMod val="85000"/>
                    <a:lumOff val="15000"/>
                  </a:schemeClr>
                </a:solidFill>
              </a:rPr>
              <a:t> um </a:t>
            </a:r>
            <a:r>
              <a:rPr lang="en-US" sz="7200" dirty="0" err="1">
                <a:solidFill>
                  <a:schemeClr val="tx1">
                    <a:lumMod val="85000"/>
                    <a:lumOff val="15000"/>
                  </a:schemeClr>
                </a:solidFill>
              </a:rPr>
              <a:t>homem</a:t>
            </a:r>
            <a:endParaRPr lang="en-US" sz="7200" dirty="0">
              <a:solidFill>
                <a:schemeClr val="tx1">
                  <a:lumMod val="85000"/>
                  <a:lumOff val="15000"/>
                </a:schemeClr>
              </a:solidFill>
            </a:endParaRPr>
          </a:p>
          <a:p>
            <a:pPr marL="0" indent="0" eaLnBrk="1" fontAlgn="auto" hangingPunct="1">
              <a:buFont typeface="Arial"/>
              <a:buNone/>
              <a:defRPr/>
            </a:pPr>
            <a:r>
              <a:rPr lang="en-US" sz="7200" dirty="0">
                <a:solidFill>
                  <a:schemeClr val="tx1">
                    <a:lumMod val="85000"/>
                    <a:lumOff val="15000"/>
                  </a:schemeClr>
                </a:solidFill>
              </a:rPr>
              <a:t>    </a:t>
            </a:r>
            <a:r>
              <a:rPr lang="en-US" sz="7200" dirty="0" err="1">
                <a:solidFill>
                  <a:schemeClr val="tx1">
                    <a:lumMod val="85000"/>
                    <a:lumOff val="15000"/>
                  </a:schemeClr>
                </a:solidFill>
              </a:rPr>
              <a:t>dizer</a:t>
            </a:r>
            <a:r>
              <a:rPr lang="en-US" sz="7200" dirty="0">
                <a:solidFill>
                  <a:schemeClr val="tx1">
                    <a:lumMod val="85000"/>
                    <a:lumOff val="15000"/>
                  </a:schemeClr>
                </a:solidFill>
              </a:rPr>
              <a:t>-me </a:t>
            </a:r>
            <a:r>
              <a:rPr lang="en-US" sz="7200" dirty="0" err="1">
                <a:solidFill>
                  <a:schemeClr val="tx1">
                    <a:lumMod val="85000"/>
                    <a:lumOff val="15000"/>
                  </a:schemeClr>
                </a:solidFill>
              </a:rPr>
              <a:t>que</a:t>
            </a:r>
            <a:r>
              <a:rPr lang="en-US" sz="7200" dirty="0">
                <a:solidFill>
                  <a:schemeClr val="tx1">
                    <a:lumMod val="85000"/>
                    <a:lumOff val="15000"/>
                  </a:schemeClr>
                </a:solidFill>
              </a:rPr>
              <a:t> </a:t>
            </a:r>
            <a:r>
              <a:rPr lang="en-US" sz="7200" dirty="0" err="1">
                <a:solidFill>
                  <a:schemeClr val="tx1">
                    <a:lumMod val="85000"/>
                    <a:lumOff val="15000"/>
                  </a:schemeClr>
                </a:solidFill>
              </a:rPr>
              <a:t>resistiu</a:t>
            </a:r>
            <a:r>
              <a:rPr lang="en-US" sz="7200" dirty="0">
                <a:solidFill>
                  <a:schemeClr val="tx1">
                    <a:lumMod val="85000"/>
                    <a:lumOff val="15000"/>
                  </a:schemeClr>
                </a:solidFill>
              </a:rPr>
              <a:t>,</a:t>
            </a:r>
          </a:p>
          <a:p>
            <a:pPr marL="0" indent="0" eaLnBrk="1" fontAlgn="auto" hangingPunct="1">
              <a:buFont typeface="Arial"/>
              <a:buNone/>
              <a:defRPr/>
            </a:pPr>
            <a:r>
              <a:rPr lang="en-US" sz="7200" dirty="0">
                <a:solidFill>
                  <a:schemeClr val="tx1">
                    <a:lumMod val="85000"/>
                    <a:lumOff val="15000"/>
                  </a:schemeClr>
                </a:solidFill>
              </a:rPr>
              <a:t>    </a:t>
            </a:r>
            <a:r>
              <a:rPr lang="en-US" sz="7200" dirty="0" err="1">
                <a:solidFill>
                  <a:schemeClr val="tx1">
                    <a:lumMod val="85000"/>
                    <a:lumOff val="15000"/>
                  </a:schemeClr>
                </a:solidFill>
              </a:rPr>
              <a:t>ao</a:t>
            </a:r>
            <a:r>
              <a:rPr lang="en-US" sz="7200" dirty="0">
                <a:solidFill>
                  <a:schemeClr val="tx1">
                    <a:lumMod val="85000"/>
                    <a:lumOff val="15000"/>
                  </a:schemeClr>
                </a:solidFill>
              </a:rPr>
              <a:t> </a:t>
            </a:r>
            <a:r>
              <a:rPr lang="en-US" sz="7200" dirty="0" err="1">
                <a:solidFill>
                  <a:schemeClr val="tx1">
                    <a:lumMod val="85000"/>
                    <a:lumOff val="15000"/>
                  </a:schemeClr>
                </a:solidFill>
              </a:rPr>
              <a:t>monstro</a:t>
            </a:r>
            <a:r>
              <a:rPr lang="en-US" sz="7200" dirty="0">
                <a:solidFill>
                  <a:schemeClr val="tx1">
                    <a:lumMod val="85000"/>
                    <a:lumOff val="15000"/>
                  </a:schemeClr>
                </a:solidFill>
              </a:rPr>
              <a:t> do Rio Negro</a:t>
            </a:r>
          </a:p>
          <a:p>
            <a:pPr marL="0" indent="0" eaLnBrk="1" fontAlgn="auto" hangingPunct="1">
              <a:buFont typeface="Arial"/>
              <a:buNone/>
              <a:defRPr/>
            </a:pPr>
            <a:r>
              <a:rPr lang="en-US" sz="7200" dirty="0">
                <a:solidFill>
                  <a:schemeClr val="tx1">
                    <a:lumMod val="85000"/>
                    <a:lumOff val="15000"/>
                  </a:schemeClr>
                </a:solidFill>
              </a:rPr>
              <a:t>    e </a:t>
            </a:r>
            <a:r>
              <a:rPr lang="en-US" sz="7200" dirty="0" err="1">
                <a:solidFill>
                  <a:schemeClr val="tx1">
                    <a:lumMod val="85000"/>
                    <a:lumOff val="15000"/>
                  </a:schemeClr>
                </a:solidFill>
              </a:rPr>
              <a:t>triunfando</a:t>
            </a:r>
            <a:r>
              <a:rPr lang="en-US" sz="7200" dirty="0">
                <a:solidFill>
                  <a:schemeClr val="tx1">
                    <a:lumMod val="85000"/>
                    <a:lumOff val="15000"/>
                  </a:schemeClr>
                </a:solidFill>
              </a:rPr>
              <a:t> </a:t>
            </a:r>
            <a:r>
              <a:rPr lang="en-US" sz="7200" dirty="0" err="1">
                <a:solidFill>
                  <a:schemeClr val="tx1">
                    <a:lumMod val="85000"/>
                    <a:lumOff val="15000"/>
                  </a:schemeClr>
                </a:solidFill>
              </a:rPr>
              <a:t>saiu</a:t>
            </a:r>
            <a:endParaRPr lang="en-US" sz="7200" dirty="0">
              <a:solidFill>
                <a:schemeClr val="tx1">
                  <a:lumMod val="85000"/>
                  <a:lumOff val="15000"/>
                </a:schemeClr>
              </a:solidFill>
            </a:endParaRPr>
          </a:p>
          <a:p>
            <a:pPr marL="0" indent="0" eaLnBrk="1" fontAlgn="auto" hangingPunct="1">
              <a:buFont typeface="Arial"/>
              <a:buNone/>
              <a:defRPr/>
            </a:pPr>
            <a:r>
              <a:rPr lang="en-US" sz="7200" dirty="0">
                <a:solidFill>
                  <a:schemeClr val="tx1">
                    <a:lumMod val="85000"/>
                    <a:lumOff val="15000"/>
                  </a:schemeClr>
                </a:solidFill>
              </a:rPr>
              <a:t>    para </a:t>
            </a:r>
            <a:r>
              <a:rPr lang="en-US" sz="7200" dirty="0" err="1">
                <a:solidFill>
                  <a:schemeClr val="tx1">
                    <a:lumMod val="85000"/>
                    <a:lumOff val="15000"/>
                  </a:schemeClr>
                </a:solidFill>
              </a:rPr>
              <a:t>eu</a:t>
            </a:r>
            <a:r>
              <a:rPr lang="en-US" sz="7200" dirty="0">
                <a:solidFill>
                  <a:schemeClr val="tx1">
                    <a:lumMod val="85000"/>
                    <a:lumOff val="15000"/>
                  </a:schemeClr>
                </a:solidFill>
              </a:rPr>
              <a:t> </a:t>
            </a:r>
            <a:r>
              <a:rPr lang="en-US" sz="7200" dirty="0" err="1">
                <a:solidFill>
                  <a:schemeClr val="tx1">
                    <a:lumMod val="85000"/>
                    <a:lumOff val="15000"/>
                  </a:schemeClr>
                </a:solidFill>
              </a:rPr>
              <a:t>lhe</a:t>
            </a:r>
            <a:r>
              <a:rPr lang="en-US" sz="7200" dirty="0">
                <a:solidFill>
                  <a:schemeClr val="tx1">
                    <a:lumMod val="85000"/>
                    <a:lumOff val="15000"/>
                  </a:schemeClr>
                </a:solidFill>
              </a:rPr>
              <a:t> </a:t>
            </a:r>
            <a:r>
              <a:rPr lang="en-US" sz="7200" dirty="0" err="1">
                <a:solidFill>
                  <a:schemeClr val="tx1">
                    <a:lumMod val="85000"/>
                    <a:lumOff val="15000"/>
                  </a:schemeClr>
                </a:solidFill>
              </a:rPr>
              <a:t>dizer</a:t>
            </a:r>
            <a:r>
              <a:rPr lang="en-US" sz="7200" dirty="0">
                <a:solidFill>
                  <a:schemeClr val="tx1">
                    <a:lumMod val="85000"/>
                    <a:lumOff val="15000"/>
                  </a:schemeClr>
                </a:solidFill>
              </a:rPr>
              <a:t> </a:t>
            </a:r>
            <a:r>
              <a:rPr lang="en-US" sz="7200" dirty="0" err="1">
                <a:solidFill>
                  <a:schemeClr val="tx1">
                    <a:lumMod val="85000"/>
                    <a:lumOff val="15000"/>
                  </a:schemeClr>
                </a:solidFill>
              </a:rPr>
              <a:t>na</a:t>
            </a:r>
            <a:r>
              <a:rPr lang="en-US" sz="7200" dirty="0">
                <a:solidFill>
                  <a:schemeClr val="tx1">
                    <a:lumMod val="85000"/>
                    <a:lumOff val="15000"/>
                  </a:schemeClr>
                </a:solidFill>
              </a:rPr>
              <a:t> </a:t>
            </a:r>
            <a:r>
              <a:rPr lang="en-US" sz="7200" dirty="0" err="1">
                <a:solidFill>
                  <a:schemeClr val="tx1">
                    <a:lumMod val="85000"/>
                    <a:lumOff val="15000"/>
                  </a:schemeClr>
                </a:solidFill>
              </a:rPr>
              <a:t>cara</a:t>
            </a:r>
            <a:r>
              <a:rPr lang="en-US" sz="7200" dirty="0">
                <a:solidFill>
                  <a:schemeClr val="tx1">
                    <a:lumMod val="85000"/>
                    <a:lumOff val="15000"/>
                  </a:schemeClr>
                </a:solidFill>
              </a:rPr>
              <a:t>:</a:t>
            </a:r>
          </a:p>
          <a:p>
            <a:pPr marL="0" indent="0" eaLnBrk="1" fontAlgn="auto" hangingPunct="1">
              <a:buFont typeface="Arial"/>
              <a:buNone/>
              <a:defRPr/>
            </a:pPr>
            <a:r>
              <a:rPr lang="en-US" sz="7200" dirty="0">
                <a:solidFill>
                  <a:schemeClr val="tx1">
                    <a:lumMod val="85000"/>
                    <a:lumOff val="15000"/>
                  </a:schemeClr>
                </a:solidFill>
              </a:rPr>
              <a:t>    </a:t>
            </a:r>
            <a:r>
              <a:rPr lang="en-US" sz="7200" dirty="0" err="1">
                <a:solidFill>
                  <a:schemeClr val="tx1">
                    <a:lumMod val="85000"/>
                    <a:lumOff val="15000"/>
                  </a:schemeClr>
                </a:solidFill>
              </a:rPr>
              <a:t>você</a:t>
            </a:r>
            <a:r>
              <a:rPr lang="en-US" sz="7200" dirty="0">
                <a:solidFill>
                  <a:schemeClr val="tx1">
                    <a:lumMod val="85000"/>
                    <a:lumOff val="15000"/>
                  </a:schemeClr>
                </a:solidFill>
              </a:rPr>
              <a:t> </a:t>
            </a:r>
            <a:r>
              <a:rPr lang="en-US" sz="7200" dirty="0" err="1">
                <a:solidFill>
                  <a:schemeClr val="tx1">
                    <a:lumMod val="85000"/>
                    <a:lumOff val="15000"/>
                  </a:schemeClr>
                </a:solidFill>
              </a:rPr>
              <a:t>desta</a:t>
            </a:r>
            <a:r>
              <a:rPr lang="en-US" sz="7200" dirty="0">
                <a:solidFill>
                  <a:schemeClr val="tx1">
                    <a:lumMod val="85000"/>
                    <a:lumOff val="15000"/>
                  </a:schemeClr>
                </a:solidFill>
              </a:rPr>
              <a:t> </a:t>
            </a:r>
            <a:r>
              <a:rPr lang="en-US" sz="7200" dirty="0" err="1">
                <a:solidFill>
                  <a:schemeClr val="tx1">
                    <a:lumMod val="85000"/>
                    <a:lumOff val="15000"/>
                  </a:schemeClr>
                </a:solidFill>
              </a:rPr>
              <a:t>vez</a:t>
            </a:r>
            <a:r>
              <a:rPr lang="en-US" sz="7200" dirty="0">
                <a:solidFill>
                  <a:schemeClr val="tx1">
                    <a:lumMod val="85000"/>
                    <a:lumOff val="15000"/>
                  </a:schemeClr>
                </a:solidFill>
              </a:rPr>
              <a:t> </a:t>
            </a:r>
            <a:r>
              <a:rPr lang="en-US" sz="7200" dirty="0" err="1">
                <a:solidFill>
                  <a:schemeClr val="tx1">
                    <a:lumMod val="85000"/>
                    <a:lumOff val="15000"/>
                  </a:schemeClr>
                </a:solidFill>
              </a:rPr>
              <a:t>mentiu</a:t>
            </a:r>
            <a:r>
              <a:rPr lang="en-US" sz="7200" dirty="0">
                <a:solidFill>
                  <a:schemeClr val="tx1">
                    <a:lumMod val="85000"/>
                    <a:lumOff val="15000"/>
                  </a:schemeClr>
                </a:solidFill>
              </a:rPr>
              <a:t>.</a:t>
            </a:r>
          </a:p>
          <a:p>
            <a:pPr marL="0" indent="0" eaLnBrk="1" fontAlgn="auto" hangingPunct="1">
              <a:buFont typeface="Arial"/>
              <a:buNone/>
              <a:defRPr/>
            </a:pPr>
            <a:endParaRPr lang="en-US" sz="7200" dirty="0">
              <a:solidFill>
                <a:schemeClr val="tx1">
                  <a:lumMod val="85000"/>
                  <a:lumOff val="15000"/>
                </a:schemeClr>
              </a:solidFill>
            </a:endParaRPr>
          </a:p>
          <a:p>
            <a:pPr marL="0" indent="0" eaLnBrk="1" fontAlgn="auto" hangingPunct="1">
              <a:buFont typeface="Arial"/>
              <a:buNone/>
              <a:defRPr/>
            </a:pPr>
            <a:r>
              <a:rPr lang="en-US" sz="7200" dirty="0">
                <a:solidFill>
                  <a:schemeClr val="tx1">
                    <a:lumMod val="85000"/>
                    <a:lumOff val="15000"/>
                  </a:schemeClr>
                </a:solidFill>
              </a:rPr>
              <a:t>    I'd like to hear a man</a:t>
            </a:r>
          </a:p>
          <a:p>
            <a:pPr marL="0" indent="0" eaLnBrk="1" fontAlgn="auto" hangingPunct="1">
              <a:buFont typeface="Arial"/>
              <a:buNone/>
              <a:defRPr/>
            </a:pPr>
            <a:r>
              <a:rPr lang="en-US" sz="7200" dirty="0">
                <a:solidFill>
                  <a:schemeClr val="tx1">
                    <a:lumMod val="85000"/>
                    <a:lumOff val="15000"/>
                  </a:schemeClr>
                </a:solidFill>
              </a:rPr>
              <a:t>    say to me that he fought</a:t>
            </a:r>
          </a:p>
          <a:p>
            <a:pPr marL="0" indent="0" eaLnBrk="1" fontAlgn="auto" hangingPunct="1">
              <a:buFont typeface="Arial"/>
              <a:buNone/>
              <a:defRPr/>
            </a:pPr>
            <a:r>
              <a:rPr lang="en-US" sz="7200" dirty="0">
                <a:solidFill>
                  <a:schemeClr val="tx1">
                    <a:lumMod val="85000"/>
                    <a:lumOff val="15000"/>
                  </a:schemeClr>
                </a:solidFill>
              </a:rPr>
              <a:t>    the monster of the Rio Negro</a:t>
            </a:r>
          </a:p>
          <a:p>
            <a:pPr marL="0" indent="0" eaLnBrk="1" fontAlgn="auto" hangingPunct="1">
              <a:buFont typeface="Arial"/>
              <a:buNone/>
              <a:defRPr/>
            </a:pPr>
            <a:r>
              <a:rPr lang="en-US" sz="7200" dirty="0">
                <a:solidFill>
                  <a:schemeClr val="tx1">
                    <a:lumMod val="85000"/>
                    <a:lumOff val="15000"/>
                  </a:schemeClr>
                </a:solidFill>
              </a:rPr>
              <a:t>    and left in triumph.</a:t>
            </a:r>
          </a:p>
          <a:p>
            <a:pPr marL="0" indent="0" eaLnBrk="1" fontAlgn="auto" hangingPunct="1">
              <a:buFont typeface="Arial"/>
              <a:buNone/>
              <a:defRPr/>
            </a:pPr>
            <a:r>
              <a:rPr lang="en-US" sz="7200" dirty="0">
                <a:solidFill>
                  <a:schemeClr val="tx1">
                    <a:lumMod val="85000"/>
                    <a:lumOff val="15000"/>
                  </a:schemeClr>
                </a:solidFill>
              </a:rPr>
              <a:t>    To him, I'd say to his face,</a:t>
            </a:r>
          </a:p>
          <a:p>
            <a:pPr marL="0" indent="0" eaLnBrk="1" fontAlgn="auto" hangingPunct="1">
              <a:buFont typeface="Arial"/>
              <a:buNone/>
              <a:defRPr/>
            </a:pPr>
            <a:r>
              <a:rPr lang="en-US" sz="7200" dirty="0">
                <a:solidFill>
                  <a:schemeClr val="tx1">
                    <a:lumMod val="85000"/>
                    <a:lumOff val="15000"/>
                  </a:schemeClr>
                </a:solidFill>
              </a:rPr>
              <a:t>    "This time you are really pulling my leg."</a:t>
            </a:r>
          </a:p>
        </p:txBody>
      </p:sp>
      <p:sp>
        <p:nvSpPr>
          <p:cNvPr id="29699" name="Text Placeholder 8"/>
          <p:cNvSpPr>
            <a:spLocks noGrp="1"/>
          </p:cNvSpPr>
          <p:nvPr>
            <p:ph type="body" sz="half" idx="2"/>
          </p:nvPr>
        </p:nvSpPr>
        <p:spPr>
          <a:xfrm>
            <a:off x="1293813" y="3030538"/>
            <a:ext cx="3717925" cy="2438400"/>
          </a:xfrm>
        </p:spPr>
        <p:txBody>
          <a:bodyPr/>
          <a:lstStyle/>
          <a:p>
            <a:pPr algn="l" eaLnBrk="1" hangingPunct="1">
              <a:buClr>
                <a:srgbClr val="83992A"/>
              </a:buClr>
              <a:buFont typeface="Arial" charset="0"/>
              <a:buChar char="•"/>
            </a:pPr>
            <a:r>
              <a:rPr lang="en-US" sz="2000" smtClean="0"/>
              <a:t>ABCBDB</a:t>
            </a:r>
          </a:p>
          <a:p>
            <a:pPr algn="l" eaLnBrk="1" hangingPunct="1">
              <a:buFont typeface="Arial" charset="0"/>
              <a:buChar char="•"/>
            </a:pPr>
            <a:r>
              <a:rPr lang="en-US" sz="2000" smtClean="0"/>
              <a:t>XAXAXA rhymes, with X standing for blank verses</a:t>
            </a:r>
          </a:p>
          <a:p>
            <a:pPr algn="l" eaLnBrk="1" hangingPunct="1">
              <a:buFont typeface="Arial" charset="0"/>
              <a:buChar char="•"/>
            </a:pPr>
            <a:r>
              <a:rPr lang="en-US" sz="2000" smtClean="0"/>
              <a:t>ABBAACCDDC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2800" smtClean="0">
                <a:ln>
                  <a:noFill/>
                </a:ln>
              </a:rPr>
              <a:t>Heptasyllabic </a:t>
            </a:r>
            <a:br>
              <a:rPr lang="en-US" sz="2800" smtClean="0">
                <a:ln>
                  <a:noFill/>
                </a:ln>
              </a:rPr>
            </a:br>
            <a:r>
              <a:rPr lang="en-US" sz="2800" smtClean="0">
                <a:ln>
                  <a:noFill/>
                </a:ln>
              </a:rPr>
              <a:t>Seven syllables</a:t>
            </a:r>
          </a:p>
        </p:txBody>
      </p:sp>
      <p:sp>
        <p:nvSpPr>
          <p:cNvPr id="5" name="Content Placeholder 4"/>
          <p:cNvSpPr>
            <a:spLocks noGrp="1"/>
          </p:cNvSpPr>
          <p:nvPr>
            <p:ph sz="half" idx="1"/>
          </p:nvPr>
        </p:nvSpPr>
        <p:spPr>
          <a:xfrm>
            <a:off x="1298575" y="2560638"/>
            <a:ext cx="4718050" cy="3309937"/>
          </a:xfrm>
        </p:spPr>
        <p:txBody>
          <a:bodyPr rtlCol="0">
            <a:normAutofit fontScale="85000" lnSpcReduction="20000"/>
          </a:bodyPr>
          <a:lstStyle/>
          <a:p>
            <a:pPr eaLnBrk="1" fontAlgn="auto" hangingPunct="1">
              <a:buFont typeface="Arial"/>
              <a:buChar char="•"/>
              <a:defRPr/>
            </a:pPr>
            <a:r>
              <a:rPr lang="en-US" i="1" dirty="0">
                <a:solidFill>
                  <a:schemeClr val="tx1">
                    <a:lumMod val="85000"/>
                    <a:lumOff val="15000"/>
                  </a:schemeClr>
                </a:solidFill>
              </a:rPr>
              <a:t>O </a:t>
            </a:r>
            <a:r>
              <a:rPr lang="en-US" i="1" dirty="0" err="1">
                <a:solidFill>
                  <a:schemeClr val="tx1">
                    <a:lumMod val="85000"/>
                    <a:lumOff val="15000"/>
                  </a:schemeClr>
                </a:solidFill>
              </a:rPr>
              <a:t>escritor</a:t>
            </a:r>
            <a:r>
              <a:rPr lang="en-US" i="1" dirty="0">
                <a:solidFill>
                  <a:schemeClr val="tx1">
                    <a:lumMod val="85000"/>
                    <a:lumOff val="15000"/>
                  </a:schemeClr>
                </a:solidFill>
              </a:rPr>
              <a:t> Jorge Amado</a:t>
            </a:r>
            <a:br>
              <a:rPr lang="en-US" i="1" dirty="0">
                <a:solidFill>
                  <a:schemeClr val="tx1">
                    <a:lumMod val="85000"/>
                    <a:lumOff val="15000"/>
                  </a:schemeClr>
                </a:solidFill>
              </a:rPr>
            </a:br>
            <a:r>
              <a:rPr lang="en-US" i="1" dirty="0">
                <a:solidFill>
                  <a:schemeClr val="tx1">
                    <a:lumMod val="85000"/>
                    <a:lumOff val="15000"/>
                  </a:schemeClr>
                </a:solidFill>
              </a:rPr>
              <a:t>E o </a:t>
            </a:r>
            <a:r>
              <a:rPr lang="en-US" i="1" dirty="0" err="1">
                <a:solidFill>
                  <a:schemeClr val="tx1">
                    <a:lumMod val="85000"/>
                    <a:lumOff val="15000"/>
                  </a:schemeClr>
                </a:solidFill>
              </a:rPr>
              <a:t>pintor</a:t>
            </a:r>
            <a:r>
              <a:rPr lang="en-US" i="1" dirty="0">
                <a:solidFill>
                  <a:schemeClr val="tx1">
                    <a:lumMod val="85000"/>
                    <a:lumOff val="15000"/>
                  </a:schemeClr>
                </a:solidFill>
              </a:rPr>
              <a:t> </a:t>
            </a:r>
            <a:r>
              <a:rPr lang="en-US" i="1" dirty="0" err="1">
                <a:solidFill>
                  <a:schemeClr val="tx1">
                    <a:lumMod val="85000"/>
                    <a:lumOff val="15000"/>
                  </a:schemeClr>
                </a:solidFill>
              </a:rPr>
              <a:t>Caribé</a:t>
            </a:r>
            <a:r>
              <a:rPr lang="en-US" i="1" dirty="0">
                <a:solidFill>
                  <a:schemeClr val="tx1">
                    <a:lumMod val="85000"/>
                    <a:lumOff val="15000"/>
                  </a:schemeClr>
                </a:solidFill>
              </a:rPr>
              <a:t/>
            </a:r>
            <a:br>
              <a:rPr lang="en-US" i="1" dirty="0">
                <a:solidFill>
                  <a:schemeClr val="tx1">
                    <a:lumMod val="85000"/>
                    <a:lumOff val="15000"/>
                  </a:schemeClr>
                </a:solidFill>
              </a:rPr>
            </a:br>
            <a:r>
              <a:rPr lang="en-US" i="1" dirty="0" err="1">
                <a:solidFill>
                  <a:schemeClr val="tx1">
                    <a:lumMod val="85000"/>
                    <a:lumOff val="15000"/>
                  </a:schemeClr>
                </a:solidFill>
              </a:rPr>
              <a:t>Caymmi</a:t>
            </a:r>
            <a:r>
              <a:rPr lang="en-US" i="1" dirty="0">
                <a:solidFill>
                  <a:schemeClr val="tx1">
                    <a:lumMod val="85000"/>
                    <a:lumOff val="15000"/>
                  </a:schemeClr>
                </a:solidFill>
              </a:rPr>
              <a:t> o </a:t>
            </a:r>
            <a:r>
              <a:rPr lang="en-US" i="1" dirty="0" err="1">
                <a:solidFill>
                  <a:schemeClr val="tx1">
                    <a:lumMod val="85000"/>
                    <a:lumOff val="15000"/>
                  </a:schemeClr>
                </a:solidFill>
              </a:rPr>
              <a:t>grande</a:t>
            </a:r>
            <a:r>
              <a:rPr lang="en-US" i="1" dirty="0">
                <a:solidFill>
                  <a:schemeClr val="tx1">
                    <a:lumMod val="85000"/>
                    <a:lumOff val="15000"/>
                  </a:schemeClr>
                </a:solidFill>
              </a:rPr>
              <a:t> cantor</a:t>
            </a:r>
            <a:br>
              <a:rPr lang="en-US" i="1" dirty="0">
                <a:solidFill>
                  <a:schemeClr val="tx1">
                    <a:lumMod val="85000"/>
                    <a:lumOff val="15000"/>
                  </a:schemeClr>
                </a:solidFill>
              </a:rPr>
            </a:br>
            <a:r>
              <a:rPr lang="en-US" i="1" dirty="0" err="1">
                <a:solidFill>
                  <a:schemeClr val="tx1">
                    <a:lumMod val="85000"/>
                    <a:lumOff val="15000"/>
                  </a:schemeClr>
                </a:solidFill>
              </a:rPr>
              <a:t>Sabem</a:t>
            </a:r>
            <a:r>
              <a:rPr lang="en-US" i="1" dirty="0">
                <a:solidFill>
                  <a:schemeClr val="tx1">
                    <a:lumMod val="85000"/>
                    <a:lumOff val="15000"/>
                  </a:schemeClr>
                </a:solidFill>
              </a:rPr>
              <a:t> </a:t>
            </a:r>
            <a:r>
              <a:rPr lang="en-US" i="1" dirty="0" err="1">
                <a:solidFill>
                  <a:schemeClr val="tx1">
                    <a:lumMod val="85000"/>
                    <a:lumOff val="15000"/>
                  </a:schemeClr>
                </a:solidFill>
              </a:rPr>
              <a:t>dizer</a:t>
            </a:r>
            <a:r>
              <a:rPr lang="en-US" i="1" dirty="0">
                <a:solidFill>
                  <a:schemeClr val="tx1">
                    <a:lumMod val="85000"/>
                    <a:lumOff val="15000"/>
                  </a:schemeClr>
                </a:solidFill>
              </a:rPr>
              <a:t> o </a:t>
            </a:r>
            <a:r>
              <a:rPr lang="en-US" i="1" dirty="0" err="1">
                <a:solidFill>
                  <a:schemeClr val="tx1">
                    <a:lumMod val="85000"/>
                    <a:lumOff val="15000"/>
                  </a:schemeClr>
                </a:solidFill>
              </a:rPr>
              <a:t>que</a:t>
            </a:r>
            <a:r>
              <a:rPr lang="en-US" i="1" dirty="0">
                <a:solidFill>
                  <a:schemeClr val="tx1">
                    <a:lumMod val="85000"/>
                    <a:lumOff val="15000"/>
                  </a:schemeClr>
                </a:solidFill>
              </a:rPr>
              <a:t> é</a:t>
            </a:r>
            <a:br>
              <a:rPr lang="en-US" i="1" dirty="0">
                <a:solidFill>
                  <a:schemeClr val="tx1">
                    <a:lumMod val="85000"/>
                    <a:lumOff val="15000"/>
                  </a:schemeClr>
                </a:solidFill>
              </a:rPr>
            </a:br>
            <a:r>
              <a:rPr lang="en-US" i="1" dirty="0">
                <a:solidFill>
                  <a:schemeClr val="tx1">
                    <a:lumMod val="85000"/>
                    <a:lumOff val="15000"/>
                  </a:schemeClr>
                </a:solidFill>
              </a:rPr>
              <a:t>A </a:t>
            </a:r>
            <a:r>
              <a:rPr lang="en-US" i="1" dirty="0" err="1">
                <a:solidFill>
                  <a:schemeClr val="tx1">
                    <a:lumMod val="85000"/>
                    <a:lumOff val="15000"/>
                  </a:schemeClr>
                </a:solidFill>
              </a:rPr>
              <a:t>força</a:t>
            </a:r>
            <a:r>
              <a:rPr lang="en-US" i="1" dirty="0">
                <a:solidFill>
                  <a:schemeClr val="tx1">
                    <a:lumMod val="85000"/>
                    <a:lumOff val="15000"/>
                  </a:schemeClr>
                </a:solidFill>
              </a:rPr>
              <a:t> de </a:t>
            </a:r>
            <a:r>
              <a:rPr lang="en-US" i="1" dirty="0" err="1">
                <a:solidFill>
                  <a:schemeClr val="tx1">
                    <a:lumMod val="85000"/>
                    <a:lumOff val="15000"/>
                  </a:schemeClr>
                </a:solidFill>
              </a:rPr>
              <a:t>Menininha</a:t>
            </a:r>
            <a:r>
              <a:rPr lang="en-US" i="1" dirty="0">
                <a:solidFill>
                  <a:schemeClr val="tx1">
                    <a:lumMod val="85000"/>
                    <a:lumOff val="15000"/>
                  </a:schemeClr>
                </a:solidFill>
              </a:rPr>
              <a:t/>
            </a:r>
            <a:br>
              <a:rPr lang="en-US" i="1" dirty="0">
                <a:solidFill>
                  <a:schemeClr val="tx1">
                    <a:lumMod val="85000"/>
                    <a:lumOff val="15000"/>
                  </a:schemeClr>
                </a:solidFill>
              </a:rPr>
            </a:br>
            <a:r>
              <a:rPr lang="en-US" i="1" dirty="0" err="1">
                <a:solidFill>
                  <a:schemeClr val="tx1">
                    <a:lumMod val="85000"/>
                    <a:lumOff val="15000"/>
                  </a:schemeClr>
                </a:solidFill>
              </a:rPr>
              <a:t>Rainha</a:t>
            </a:r>
            <a:r>
              <a:rPr lang="en-US" i="1" dirty="0">
                <a:solidFill>
                  <a:schemeClr val="tx1">
                    <a:lumMod val="85000"/>
                    <a:lumOff val="15000"/>
                  </a:schemeClr>
                </a:solidFill>
              </a:rPr>
              <a:t> do </a:t>
            </a:r>
            <a:r>
              <a:rPr lang="en-US" i="1" dirty="0" err="1">
                <a:solidFill>
                  <a:schemeClr val="tx1">
                    <a:lumMod val="85000"/>
                    <a:lumOff val="15000"/>
                  </a:schemeClr>
                </a:solidFill>
              </a:rPr>
              <a:t>Candomblé</a:t>
            </a:r>
            <a:r>
              <a:rPr lang="en-US" dirty="0">
                <a:solidFill>
                  <a:schemeClr val="tx1">
                    <a:lumMod val="85000"/>
                    <a:lumOff val="15000"/>
                  </a:schemeClr>
                </a:solidFill>
              </a:rPr>
              <a:t>.</a:t>
            </a:r>
            <a:br>
              <a:rPr lang="en-US" dirty="0">
                <a:solidFill>
                  <a:schemeClr val="tx1">
                    <a:lumMod val="85000"/>
                    <a:lumOff val="15000"/>
                  </a:schemeClr>
                </a:solidFill>
              </a:rPr>
            </a:br>
            <a:r>
              <a:rPr lang="en-US" dirty="0">
                <a:solidFill>
                  <a:schemeClr val="tx1">
                    <a:lumMod val="85000"/>
                    <a:lumOff val="15000"/>
                  </a:schemeClr>
                </a:solidFill>
              </a:rPr>
              <a:t/>
            </a:r>
            <a:br>
              <a:rPr lang="en-US" dirty="0">
                <a:solidFill>
                  <a:schemeClr val="tx1">
                    <a:lumMod val="85000"/>
                    <a:lumOff val="15000"/>
                  </a:schemeClr>
                </a:solidFill>
              </a:rPr>
            </a:br>
            <a:r>
              <a:rPr lang="en-US" dirty="0">
                <a:solidFill>
                  <a:schemeClr val="tx1">
                    <a:lumMod val="85000"/>
                    <a:lumOff val="15000"/>
                  </a:schemeClr>
                </a:solidFill>
              </a:rPr>
              <a:t>The writer Jorge Amado</a:t>
            </a:r>
            <a:br>
              <a:rPr lang="en-US" dirty="0">
                <a:solidFill>
                  <a:schemeClr val="tx1">
                    <a:lumMod val="85000"/>
                    <a:lumOff val="15000"/>
                  </a:schemeClr>
                </a:solidFill>
              </a:rPr>
            </a:br>
            <a:r>
              <a:rPr lang="en-US" dirty="0">
                <a:solidFill>
                  <a:schemeClr val="tx1">
                    <a:lumMod val="85000"/>
                    <a:lumOff val="15000"/>
                  </a:schemeClr>
                </a:solidFill>
              </a:rPr>
              <a:t>And the painter </a:t>
            </a:r>
            <a:r>
              <a:rPr lang="en-US" dirty="0" err="1">
                <a:solidFill>
                  <a:schemeClr val="tx1">
                    <a:lumMod val="85000"/>
                    <a:lumOff val="15000"/>
                  </a:schemeClr>
                </a:solidFill>
              </a:rPr>
              <a:t>Caribé</a:t>
            </a:r>
            <a:r>
              <a:rPr lang="en-US" dirty="0">
                <a:solidFill>
                  <a:schemeClr val="tx1">
                    <a:lumMod val="85000"/>
                    <a:lumOff val="15000"/>
                  </a:schemeClr>
                </a:solidFill>
              </a:rPr>
              <a:t/>
            </a:r>
            <a:br>
              <a:rPr lang="en-US" dirty="0">
                <a:solidFill>
                  <a:schemeClr val="tx1">
                    <a:lumMod val="85000"/>
                    <a:lumOff val="15000"/>
                  </a:schemeClr>
                </a:solidFill>
              </a:rPr>
            </a:br>
            <a:r>
              <a:rPr lang="en-US" dirty="0" err="1">
                <a:solidFill>
                  <a:schemeClr val="tx1">
                    <a:lumMod val="85000"/>
                    <a:lumOff val="15000"/>
                  </a:schemeClr>
                </a:solidFill>
              </a:rPr>
              <a:t>Caymmi</a:t>
            </a:r>
            <a:r>
              <a:rPr lang="en-US" dirty="0">
                <a:solidFill>
                  <a:schemeClr val="tx1">
                    <a:lumMod val="85000"/>
                    <a:lumOff val="15000"/>
                  </a:schemeClr>
                </a:solidFill>
              </a:rPr>
              <a:t> the great singer</a:t>
            </a:r>
            <a:br>
              <a:rPr lang="en-US" dirty="0">
                <a:solidFill>
                  <a:schemeClr val="tx1">
                    <a:lumMod val="85000"/>
                    <a:lumOff val="15000"/>
                  </a:schemeClr>
                </a:solidFill>
              </a:rPr>
            </a:br>
            <a:r>
              <a:rPr lang="en-US" dirty="0">
                <a:solidFill>
                  <a:schemeClr val="tx1">
                    <a:lumMod val="85000"/>
                    <a:lumOff val="15000"/>
                  </a:schemeClr>
                </a:solidFill>
              </a:rPr>
              <a:t>All give credit to the</a:t>
            </a:r>
            <a:br>
              <a:rPr lang="en-US" dirty="0">
                <a:solidFill>
                  <a:schemeClr val="tx1">
                    <a:lumMod val="85000"/>
                    <a:lumOff val="15000"/>
                  </a:schemeClr>
                </a:solidFill>
              </a:rPr>
            </a:br>
            <a:r>
              <a:rPr lang="en-US" dirty="0">
                <a:solidFill>
                  <a:schemeClr val="tx1">
                    <a:lumMod val="85000"/>
                    <a:lumOff val="15000"/>
                  </a:schemeClr>
                </a:solidFill>
              </a:rPr>
              <a:t>force of </a:t>
            </a:r>
            <a:r>
              <a:rPr lang="en-US" dirty="0" err="1">
                <a:solidFill>
                  <a:schemeClr val="tx1">
                    <a:lumMod val="85000"/>
                    <a:lumOff val="15000"/>
                  </a:schemeClr>
                </a:solidFill>
              </a:rPr>
              <a:t>Menininha</a:t>
            </a:r>
            <a:r>
              <a:rPr lang="en-US" dirty="0">
                <a:solidFill>
                  <a:schemeClr val="tx1">
                    <a:lumMod val="85000"/>
                    <a:lumOff val="15000"/>
                  </a:schemeClr>
                </a:solidFill>
              </a:rPr>
              <a:t/>
            </a:r>
            <a:br>
              <a:rPr lang="en-US" dirty="0">
                <a:solidFill>
                  <a:schemeClr val="tx1">
                    <a:lumMod val="85000"/>
                    <a:lumOff val="15000"/>
                  </a:schemeClr>
                </a:solidFill>
              </a:rPr>
            </a:br>
            <a:r>
              <a:rPr lang="en-US" dirty="0">
                <a:solidFill>
                  <a:schemeClr val="tx1">
                    <a:lumMod val="85000"/>
                    <a:lumOff val="15000"/>
                  </a:schemeClr>
                </a:solidFill>
              </a:rPr>
              <a:t>Queen of the </a:t>
            </a:r>
            <a:r>
              <a:rPr lang="en-US" dirty="0" err="1">
                <a:solidFill>
                  <a:schemeClr val="tx1">
                    <a:lumMod val="85000"/>
                    <a:lumOff val="15000"/>
                  </a:schemeClr>
                </a:solidFill>
              </a:rPr>
              <a:t>Candomblé</a:t>
            </a:r>
            <a:r>
              <a:rPr lang="en-US" dirty="0">
                <a:solidFill>
                  <a:schemeClr val="tx1">
                    <a:lumMod val="85000"/>
                    <a:lumOff val="15000"/>
                  </a:schemeClr>
                </a:solidFill>
              </a:rPr>
              <a:t>. </a:t>
            </a:r>
          </a:p>
        </p:txBody>
      </p:sp>
      <p:sp>
        <p:nvSpPr>
          <p:cNvPr id="6" name="Content Placeholder 5"/>
          <p:cNvSpPr>
            <a:spLocks noGrp="1"/>
          </p:cNvSpPr>
          <p:nvPr>
            <p:ph sz="half" idx="2"/>
          </p:nvPr>
        </p:nvSpPr>
        <p:spPr>
          <a:xfrm>
            <a:off x="6181725" y="2560638"/>
            <a:ext cx="4718050" cy="3309937"/>
          </a:xfrm>
        </p:spPr>
        <p:txBody>
          <a:bodyPr rtlCol="0">
            <a:normAutofit fontScale="85000" lnSpcReduction="20000"/>
          </a:bodyPr>
          <a:lstStyle/>
          <a:p>
            <a:pPr eaLnBrk="1" fontAlgn="auto" hangingPunct="1">
              <a:buFont typeface="Arial"/>
              <a:buChar char="•"/>
              <a:defRPr/>
            </a:pPr>
            <a:r>
              <a:rPr lang="en-US" i="1" dirty="0">
                <a:solidFill>
                  <a:schemeClr val="tx1">
                    <a:lumMod val="85000"/>
                    <a:lumOff val="15000"/>
                  </a:schemeClr>
                </a:solidFill>
              </a:rPr>
              <a:t>No </a:t>
            </a:r>
            <a:r>
              <a:rPr lang="en-US" i="1" dirty="0" err="1">
                <a:solidFill>
                  <a:schemeClr val="tx1">
                    <a:lumMod val="85000"/>
                    <a:lumOff val="15000"/>
                  </a:schemeClr>
                </a:solidFill>
              </a:rPr>
              <a:t>batuque</a:t>
            </a:r>
            <a:r>
              <a:rPr lang="en-US" i="1" dirty="0">
                <a:solidFill>
                  <a:schemeClr val="tx1">
                    <a:lumMod val="85000"/>
                    <a:lumOff val="15000"/>
                  </a:schemeClr>
                </a:solidFill>
              </a:rPr>
              <a:t> </a:t>
            </a:r>
            <a:r>
              <a:rPr lang="en-US" i="1" dirty="0" err="1">
                <a:solidFill>
                  <a:schemeClr val="tx1">
                    <a:lumMod val="85000"/>
                    <a:lumOff val="15000"/>
                  </a:schemeClr>
                </a:solidFill>
              </a:rPr>
              <a:t>na</a:t>
            </a:r>
            <a:r>
              <a:rPr lang="en-US" i="1" dirty="0">
                <a:solidFill>
                  <a:schemeClr val="tx1">
                    <a:lumMod val="85000"/>
                    <a:lumOff val="15000"/>
                  </a:schemeClr>
                </a:solidFill>
              </a:rPr>
              <a:t> </a:t>
            </a:r>
            <a:r>
              <a:rPr lang="en-US" i="1" dirty="0" err="1">
                <a:solidFill>
                  <a:schemeClr val="tx1">
                    <a:lumMod val="85000"/>
                    <a:lumOff val="15000"/>
                  </a:schemeClr>
                </a:solidFill>
              </a:rPr>
              <a:t>Mãe</a:t>
            </a:r>
            <a:r>
              <a:rPr lang="en-US" i="1" dirty="0">
                <a:solidFill>
                  <a:schemeClr val="tx1">
                    <a:lumMod val="85000"/>
                    <a:lumOff val="15000"/>
                  </a:schemeClr>
                </a:solidFill>
              </a:rPr>
              <a:t> </a:t>
            </a:r>
            <a:r>
              <a:rPr lang="en-US" i="1" dirty="0" err="1">
                <a:solidFill>
                  <a:schemeClr val="tx1">
                    <a:lumMod val="85000"/>
                    <a:lumOff val="15000"/>
                  </a:schemeClr>
                </a:solidFill>
              </a:rPr>
              <a:t>África</a:t>
            </a:r>
            <a:r>
              <a:rPr lang="en-US" i="1" dirty="0">
                <a:solidFill>
                  <a:schemeClr val="tx1">
                    <a:lumMod val="85000"/>
                    <a:lumOff val="15000"/>
                  </a:schemeClr>
                </a:solidFill>
              </a:rPr>
              <a:t/>
            </a:r>
            <a:br>
              <a:rPr lang="en-US" i="1" dirty="0">
                <a:solidFill>
                  <a:schemeClr val="tx1">
                    <a:lumMod val="85000"/>
                    <a:lumOff val="15000"/>
                  </a:schemeClr>
                </a:solidFill>
              </a:rPr>
            </a:br>
            <a:r>
              <a:rPr lang="en-US" i="1" dirty="0" err="1">
                <a:solidFill>
                  <a:schemeClr val="tx1">
                    <a:lumMod val="85000"/>
                    <a:lumOff val="15000"/>
                  </a:schemeClr>
                </a:solidFill>
              </a:rPr>
              <a:t>em</a:t>
            </a:r>
            <a:r>
              <a:rPr lang="en-US" i="1" dirty="0">
                <a:solidFill>
                  <a:schemeClr val="tx1">
                    <a:lumMod val="85000"/>
                    <a:lumOff val="15000"/>
                  </a:schemeClr>
                </a:solidFill>
              </a:rPr>
              <a:t> </a:t>
            </a:r>
            <a:r>
              <a:rPr lang="en-US" i="1" dirty="0" err="1">
                <a:solidFill>
                  <a:schemeClr val="tx1">
                    <a:lumMod val="85000"/>
                    <a:lumOff val="15000"/>
                  </a:schemeClr>
                </a:solidFill>
              </a:rPr>
              <a:t>noite</a:t>
            </a:r>
            <a:r>
              <a:rPr lang="en-US" i="1" dirty="0">
                <a:solidFill>
                  <a:schemeClr val="tx1">
                    <a:lumMod val="85000"/>
                    <a:lumOff val="15000"/>
                  </a:schemeClr>
                </a:solidFill>
              </a:rPr>
              <a:t> de </a:t>
            </a:r>
            <a:r>
              <a:rPr lang="en-US" i="1" dirty="0" err="1">
                <a:solidFill>
                  <a:schemeClr val="tx1">
                    <a:lumMod val="85000"/>
                    <a:lumOff val="15000"/>
                  </a:schemeClr>
                </a:solidFill>
              </a:rPr>
              <a:t>devoção</a:t>
            </a:r>
            <a:r>
              <a:rPr lang="en-US" i="1" dirty="0">
                <a:solidFill>
                  <a:schemeClr val="tx1">
                    <a:lumMod val="85000"/>
                    <a:lumOff val="15000"/>
                  </a:schemeClr>
                </a:solidFill>
              </a:rPr>
              <a:t/>
            </a:r>
            <a:br>
              <a:rPr lang="en-US" i="1" dirty="0">
                <a:solidFill>
                  <a:schemeClr val="tx1">
                    <a:lumMod val="85000"/>
                    <a:lumOff val="15000"/>
                  </a:schemeClr>
                </a:solidFill>
              </a:rPr>
            </a:br>
            <a:r>
              <a:rPr lang="en-US" i="1" dirty="0">
                <a:solidFill>
                  <a:schemeClr val="tx1">
                    <a:lumMod val="85000"/>
                    <a:lumOff val="15000"/>
                  </a:schemeClr>
                </a:solidFill>
              </a:rPr>
              <a:t>fez-se samba e </a:t>
            </a:r>
            <a:r>
              <a:rPr lang="en-US" i="1" dirty="0" err="1">
                <a:solidFill>
                  <a:schemeClr val="tx1">
                    <a:lumMod val="85000"/>
                    <a:lumOff val="15000"/>
                  </a:schemeClr>
                </a:solidFill>
              </a:rPr>
              <a:t>lundu</a:t>
            </a:r>
            <a:r>
              <a:rPr lang="en-US" i="1" dirty="0">
                <a:solidFill>
                  <a:schemeClr val="tx1">
                    <a:lumMod val="85000"/>
                    <a:lumOff val="15000"/>
                  </a:schemeClr>
                </a:solidFill>
              </a:rPr>
              <a:t/>
            </a:r>
            <a:br>
              <a:rPr lang="en-US" i="1" dirty="0">
                <a:solidFill>
                  <a:schemeClr val="tx1">
                    <a:lumMod val="85000"/>
                    <a:lumOff val="15000"/>
                  </a:schemeClr>
                </a:solidFill>
              </a:rPr>
            </a:br>
            <a:r>
              <a:rPr lang="en-US" i="1" dirty="0">
                <a:solidFill>
                  <a:schemeClr val="tx1">
                    <a:lumMod val="85000"/>
                    <a:lumOff val="15000"/>
                  </a:schemeClr>
                </a:solidFill>
              </a:rPr>
              <a:t>no </a:t>
            </a:r>
            <a:r>
              <a:rPr lang="en-US" i="1" dirty="0" err="1">
                <a:solidFill>
                  <a:schemeClr val="tx1">
                    <a:lumMod val="85000"/>
                    <a:lumOff val="15000"/>
                  </a:schemeClr>
                </a:solidFill>
              </a:rPr>
              <a:t>banzo</a:t>
            </a:r>
            <a:r>
              <a:rPr lang="en-US" i="1" dirty="0">
                <a:solidFill>
                  <a:schemeClr val="tx1">
                    <a:lumMod val="85000"/>
                    <a:lumOff val="15000"/>
                  </a:schemeClr>
                </a:solidFill>
              </a:rPr>
              <a:t> da </a:t>
            </a:r>
            <a:r>
              <a:rPr lang="en-US" i="1" dirty="0" err="1">
                <a:solidFill>
                  <a:schemeClr val="tx1">
                    <a:lumMod val="85000"/>
                    <a:lumOff val="15000"/>
                  </a:schemeClr>
                </a:solidFill>
              </a:rPr>
              <a:t>solidão</a:t>
            </a:r>
            <a:r>
              <a:rPr lang="en-US" i="1" dirty="0">
                <a:solidFill>
                  <a:schemeClr val="tx1">
                    <a:lumMod val="85000"/>
                    <a:lumOff val="15000"/>
                  </a:schemeClr>
                </a:solidFill>
              </a:rPr>
              <a:t/>
            </a:r>
            <a:br>
              <a:rPr lang="en-US" i="1" dirty="0">
                <a:solidFill>
                  <a:schemeClr val="tx1">
                    <a:lumMod val="85000"/>
                    <a:lumOff val="15000"/>
                  </a:schemeClr>
                </a:solidFill>
              </a:rPr>
            </a:br>
            <a:r>
              <a:rPr lang="en-US" i="1" dirty="0">
                <a:solidFill>
                  <a:schemeClr val="tx1">
                    <a:lumMod val="85000"/>
                    <a:lumOff val="15000"/>
                  </a:schemeClr>
                </a:solidFill>
              </a:rPr>
              <a:t>do </a:t>
            </a:r>
            <a:r>
              <a:rPr lang="en-US" i="1" dirty="0" err="1">
                <a:solidFill>
                  <a:schemeClr val="tx1">
                    <a:lumMod val="85000"/>
                    <a:lumOff val="15000"/>
                  </a:schemeClr>
                </a:solidFill>
              </a:rPr>
              <a:t>cansaço</a:t>
            </a:r>
            <a:r>
              <a:rPr lang="en-US" i="1" dirty="0">
                <a:solidFill>
                  <a:schemeClr val="tx1">
                    <a:lumMod val="85000"/>
                    <a:lumOff val="15000"/>
                  </a:schemeClr>
                </a:solidFill>
              </a:rPr>
              <a:t>, dos </a:t>
            </a:r>
            <a:r>
              <a:rPr lang="en-US" i="1" dirty="0" err="1">
                <a:solidFill>
                  <a:schemeClr val="tx1">
                    <a:lumMod val="85000"/>
                    <a:lumOff val="15000"/>
                  </a:schemeClr>
                </a:solidFill>
              </a:rPr>
              <a:t>chicotes</a:t>
            </a:r>
            <a:r>
              <a:rPr lang="en-US" i="1" dirty="0">
                <a:solidFill>
                  <a:schemeClr val="tx1">
                    <a:lumMod val="85000"/>
                    <a:lumOff val="15000"/>
                  </a:schemeClr>
                </a:solidFill>
              </a:rPr>
              <a:t/>
            </a:r>
            <a:br>
              <a:rPr lang="en-US" i="1" dirty="0">
                <a:solidFill>
                  <a:schemeClr val="tx1">
                    <a:lumMod val="85000"/>
                    <a:lumOff val="15000"/>
                  </a:schemeClr>
                </a:solidFill>
              </a:rPr>
            </a:br>
            <a:r>
              <a:rPr lang="en-US" i="1" dirty="0" err="1">
                <a:solidFill>
                  <a:schemeClr val="tx1">
                    <a:lumMod val="85000"/>
                    <a:lumOff val="15000"/>
                  </a:schemeClr>
                </a:solidFill>
              </a:rPr>
              <a:t>nas</a:t>
            </a:r>
            <a:r>
              <a:rPr lang="en-US" i="1" dirty="0">
                <a:solidFill>
                  <a:schemeClr val="tx1">
                    <a:lumMod val="85000"/>
                    <a:lumOff val="15000"/>
                  </a:schemeClr>
                </a:solidFill>
              </a:rPr>
              <a:t> </a:t>
            </a:r>
            <a:r>
              <a:rPr lang="en-US" i="1" dirty="0" err="1">
                <a:solidFill>
                  <a:schemeClr val="tx1">
                    <a:lumMod val="85000"/>
                    <a:lumOff val="15000"/>
                  </a:schemeClr>
                </a:solidFill>
              </a:rPr>
              <a:t>costas</a:t>
            </a:r>
            <a:r>
              <a:rPr lang="en-US" i="1" dirty="0">
                <a:solidFill>
                  <a:schemeClr val="tx1">
                    <a:lumMod val="85000"/>
                    <a:lumOff val="15000"/>
                  </a:schemeClr>
                </a:solidFill>
              </a:rPr>
              <a:t> </a:t>
            </a:r>
            <a:r>
              <a:rPr lang="en-US" i="1" dirty="0" err="1">
                <a:solidFill>
                  <a:schemeClr val="tx1">
                    <a:lumMod val="85000"/>
                    <a:lumOff val="15000"/>
                  </a:schemeClr>
                </a:solidFill>
              </a:rPr>
              <a:t>em</a:t>
            </a:r>
            <a:r>
              <a:rPr lang="en-US" i="1" dirty="0">
                <a:solidFill>
                  <a:schemeClr val="tx1">
                    <a:lumMod val="85000"/>
                    <a:lumOff val="15000"/>
                  </a:schemeClr>
                </a:solidFill>
              </a:rPr>
              <a:t> </a:t>
            </a:r>
            <a:r>
              <a:rPr lang="en-US" i="1" dirty="0" err="1">
                <a:solidFill>
                  <a:schemeClr val="tx1">
                    <a:lumMod val="85000"/>
                    <a:lumOff val="15000"/>
                  </a:schemeClr>
                </a:solidFill>
              </a:rPr>
              <a:t>punição</a:t>
            </a:r>
            <a:r>
              <a:rPr lang="en-US" i="1" dirty="0">
                <a:solidFill>
                  <a:schemeClr val="tx1">
                    <a:lumMod val="85000"/>
                    <a:lumOff val="15000"/>
                  </a:schemeClr>
                </a:solidFill>
              </a:rPr>
              <a:t>.</a:t>
            </a:r>
            <a:r>
              <a:rPr lang="en-US" dirty="0">
                <a:solidFill>
                  <a:schemeClr val="tx1">
                    <a:lumMod val="85000"/>
                    <a:lumOff val="15000"/>
                  </a:schemeClr>
                </a:solidFill>
              </a:rPr>
              <a:t/>
            </a:r>
            <a:br>
              <a:rPr lang="en-US" dirty="0">
                <a:solidFill>
                  <a:schemeClr val="tx1">
                    <a:lumMod val="85000"/>
                    <a:lumOff val="15000"/>
                  </a:schemeClr>
                </a:solidFill>
              </a:rPr>
            </a:br>
            <a:r>
              <a:rPr lang="en-US" dirty="0">
                <a:solidFill>
                  <a:schemeClr val="tx1">
                    <a:lumMod val="85000"/>
                    <a:lumOff val="15000"/>
                  </a:schemeClr>
                </a:solidFill>
              </a:rPr>
              <a:t/>
            </a:r>
            <a:br>
              <a:rPr lang="en-US" dirty="0">
                <a:solidFill>
                  <a:schemeClr val="tx1">
                    <a:lumMod val="85000"/>
                    <a:lumOff val="15000"/>
                  </a:schemeClr>
                </a:solidFill>
              </a:rPr>
            </a:br>
            <a:r>
              <a:rPr lang="en-US" dirty="0">
                <a:solidFill>
                  <a:schemeClr val="tx1">
                    <a:lumMod val="85000"/>
                    <a:lumOff val="15000"/>
                  </a:schemeClr>
                </a:solidFill>
              </a:rPr>
              <a:t>The drumming of Mother Africa</a:t>
            </a:r>
            <a:br>
              <a:rPr lang="en-US" dirty="0">
                <a:solidFill>
                  <a:schemeClr val="tx1">
                    <a:lumMod val="85000"/>
                    <a:lumOff val="15000"/>
                  </a:schemeClr>
                </a:solidFill>
              </a:rPr>
            </a:br>
            <a:r>
              <a:rPr lang="en-US" dirty="0">
                <a:solidFill>
                  <a:schemeClr val="tx1">
                    <a:lumMod val="85000"/>
                    <a:lumOff val="15000"/>
                  </a:schemeClr>
                </a:solidFill>
              </a:rPr>
              <a:t>during the night of devotion</a:t>
            </a:r>
            <a:br>
              <a:rPr lang="en-US" dirty="0">
                <a:solidFill>
                  <a:schemeClr val="tx1">
                    <a:lumMod val="85000"/>
                    <a:lumOff val="15000"/>
                  </a:schemeClr>
                </a:solidFill>
              </a:rPr>
            </a:br>
            <a:r>
              <a:rPr lang="en-US" dirty="0">
                <a:solidFill>
                  <a:schemeClr val="tx1">
                    <a:lumMod val="85000"/>
                    <a:lumOff val="15000"/>
                  </a:schemeClr>
                </a:solidFill>
              </a:rPr>
              <a:t>became the samba and </a:t>
            </a:r>
            <a:r>
              <a:rPr lang="en-US" dirty="0" err="1">
                <a:solidFill>
                  <a:schemeClr val="tx1">
                    <a:lumMod val="85000"/>
                    <a:lumOff val="15000"/>
                  </a:schemeClr>
                </a:solidFill>
              </a:rPr>
              <a:t>lundu</a:t>
            </a:r>
            <a:r>
              <a:rPr lang="en-US" dirty="0">
                <a:solidFill>
                  <a:schemeClr val="tx1">
                    <a:lumMod val="85000"/>
                    <a:lumOff val="15000"/>
                  </a:schemeClr>
                </a:solidFill>
              </a:rPr>
              <a:t/>
            </a:r>
            <a:br>
              <a:rPr lang="en-US" dirty="0">
                <a:solidFill>
                  <a:schemeClr val="tx1">
                    <a:lumMod val="85000"/>
                    <a:lumOff val="15000"/>
                  </a:schemeClr>
                </a:solidFill>
              </a:rPr>
            </a:br>
            <a:r>
              <a:rPr lang="en-US" dirty="0">
                <a:solidFill>
                  <a:schemeClr val="tx1">
                    <a:lumMod val="85000"/>
                    <a:lumOff val="15000"/>
                  </a:schemeClr>
                </a:solidFill>
              </a:rPr>
              <a:t>from the solitude, the longing for home,</a:t>
            </a:r>
            <a:br>
              <a:rPr lang="en-US" dirty="0">
                <a:solidFill>
                  <a:schemeClr val="tx1">
                    <a:lumMod val="85000"/>
                    <a:lumOff val="15000"/>
                  </a:schemeClr>
                </a:solidFill>
              </a:rPr>
            </a:br>
            <a:r>
              <a:rPr lang="en-US" dirty="0">
                <a:solidFill>
                  <a:schemeClr val="tx1">
                    <a:lumMod val="85000"/>
                    <a:lumOff val="15000"/>
                  </a:schemeClr>
                </a:solidFill>
              </a:rPr>
              <a:t>the fatigue, the punishing whips</a:t>
            </a:r>
            <a:br>
              <a:rPr lang="en-US" dirty="0">
                <a:solidFill>
                  <a:schemeClr val="tx1">
                    <a:lumMod val="85000"/>
                    <a:lumOff val="15000"/>
                  </a:schemeClr>
                </a:solidFill>
              </a:rPr>
            </a:br>
            <a:r>
              <a:rPr lang="en-US" dirty="0">
                <a:solidFill>
                  <a:schemeClr val="tx1">
                    <a:lumMod val="85000"/>
                    <a:lumOff val="15000"/>
                  </a:schemeClr>
                </a:solidFill>
              </a:rPr>
              <a:t>on their backs.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hangingPunct="1"/>
            <a:r>
              <a:rPr lang="en-US" sz="4000" smtClean="0">
                <a:ln>
                  <a:noFill/>
                </a:ln>
              </a:rPr>
              <a:t>There are three major types of Cordelian poems</a:t>
            </a:r>
            <a:br>
              <a:rPr lang="en-US" sz="4000" smtClean="0">
                <a:ln>
                  <a:noFill/>
                </a:ln>
              </a:rPr>
            </a:br>
            <a:endParaRPr lang="en-US" sz="4000" smtClean="0">
              <a:ln>
                <a:noFill/>
              </a:ln>
            </a:endParaRPr>
          </a:p>
        </p:txBody>
      </p:sp>
      <p:sp>
        <p:nvSpPr>
          <p:cNvPr id="6" name="Content Placeholder 5"/>
          <p:cNvSpPr>
            <a:spLocks noGrp="1"/>
          </p:cNvSpPr>
          <p:nvPr>
            <p:ph idx="1"/>
          </p:nvPr>
        </p:nvSpPr>
        <p:spPr/>
        <p:txBody>
          <a:bodyPr>
            <a:normAutofit/>
          </a:bodyPr>
          <a:lstStyle/>
          <a:p>
            <a:pPr eaLnBrk="1" hangingPunct="1">
              <a:lnSpc>
                <a:spcPct val="90000"/>
              </a:lnSpc>
            </a:pPr>
            <a:endParaRPr lang="en-US" sz="2200" smtClean="0"/>
          </a:p>
          <a:p>
            <a:pPr eaLnBrk="1" hangingPunct="1">
              <a:lnSpc>
                <a:spcPct val="90000"/>
              </a:lnSpc>
            </a:pPr>
            <a:r>
              <a:rPr lang="en-US" sz="2200" smtClean="0"/>
              <a:t>The oral, improvised poetic duel in written form called the peleja.</a:t>
            </a:r>
          </a:p>
          <a:p>
            <a:pPr eaLnBrk="1" hangingPunct="1">
              <a:lnSpc>
                <a:spcPct val="90000"/>
              </a:lnSpc>
            </a:pPr>
            <a:endParaRPr lang="en-US" sz="2200" smtClean="0"/>
          </a:p>
          <a:p>
            <a:pPr eaLnBrk="1" hangingPunct="1">
              <a:lnSpc>
                <a:spcPct val="90000"/>
              </a:lnSpc>
            </a:pPr>
            <a:r>
              <a:rPr lang="en-US" sz="2200" smtClean="0"/>
              <a:t>“Traditional” popular literature, largely in a fiction mode dealing with fairy tales or love and adventure.  The largest number of poems in Cordel are in this mode.</a:t>
            </a:r>
          </a:p>
          <a:p>
            <a:pPr eaLnBrk="1" hangingPunct="1">
              <a:lnSpc>
                <a:spcPct val="90000"/>
              </a:lnSpc>
            </a:pPr>
            <a:endParaRPr lang="en-US" sz="2200" smtClean="0"/>
          </a:p>
          <a:p>
            <a:pPr eaLnBrk="1" hangingPunct="1">
              <a:lnSpc>
                <a:spcPct val="90000"/>
              </a:lnSpc>
            </a:pPr>
            <a:r>
              <a:rPr lang="en-US" sz="2200" smtClean="0"/>
              <a:t>Non-fiction (in large part) stories which report all manner of current events from the local to the international.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 Brazilian  improvised  verse  dialogues  or</a:t>
            </a:r>
            <a:br>
              <a:rPr lang="en-US" dirty="0" smtClean="0">
                <a:solidFill>
                  <a:schemeClr val="tx1">
                    <a:lumMod val="85000"/>
                    <a:lumOff val="15000"/>
                  </a:schemeClr>
                </a:solidFill>
              </a:rPr>
            </a:br>
            <a:r>
              <a:rPr lang="en-US" dirty="0" smtClean="0">
                <a:solidFill>
                  <a:schemeClr val="tx1">
                    <a:lumMod val="85000"/>
                    <a:lumOff val="15000"/>
                  </a:schemeClr>
                </a:solidFill>
              </a:rPr>
              <a:t>contests called </a:t>
            </a:r>
            <a:r>
              <a:rPr lang="en-US" dirty="0" err="1" smtClean="0">
                <a:solidFill>
                  <a:schemeClr val="tx1">
                    <a:lumMod val="85000"/>
                    <a:lumOff val="15000"/>
                  </a:schemeClr>
                </a:solidFill>
              </a:rPr>
              <a:t>desaﬁos</a:t>
            </a:r>
            <a:r>
              <a:rPr lang="en-US" dirty="0" smtClean="0">
                <a:solidFill>
                  <a:schemeClr val="tx1">
                    <a:lumMod val="85000"/>
                    <a:lumOff val="15000"/>
                  </a:schemeClr>
                </a:solidFill>
              </a:rPr>
              <a:t> or </a:t>
            </a:r>
            <a:r>
              <a:rPr lang="en-US" dirty="0" err="1" smtClean="0">
                <a:solidFill>
                  <a:schemeClr val="tx1">
                    <a:lumMod val="85000"/>
                    <a:lumOff val="15000"/>
                  </a:schemeClr>
                </a:solidFill>
              </a:rPr>
              <a:t>pelejas</a:t>
            </a:r>
            <a:r>
              <a:rPr lang="en-US" dirty="0" smtClean="0">
                <a:solidFill>
                  <a:schemeClr val="tx1">
                    <a:lumMod val="85000"/>
                    <a:lumOff val="15000"/>
                  </a:schemeClr>
                </a:solidFill>
              </a:rPr>
              <a:t> and </a:t>
            </a:r>
            <a:r>
              <a:rPr lang="en-US" dirty="0" err="1" smtClean="0">
                <a:solidFill>
                  <a:schemeClr val="tx1">
                    <a:lumMod val="85000"/>
                    <a:lumOff val="15000"/>
                  </a:schemeClr>
                </a:solidFill>
              </a:rPr>
              <a:t>repente</a:t>
            </a:r>
            <a:endParaRPr lang="en-US" dirty="0">
              <a:solidFill>
                <a:schemeClr val="tx1">
                  <a:lumMod val="85000"/>
                  <a:lumOff val="15000"/>
                </a:schemeClr>
              </a:solidFill>
            </a:endParaRPr>
          </a:p>
        </p:txBody>
      </p:sp>
      <p:sp>
        <p:nvSpPr>
          <p:cNvPr id="32770" name="Content Placeholder 5"/>
          <p:cNvSpPr>
            <a:spLocks noGrp="1"/>
          </p:cNvSpPr>
          <p:nvPr>
            <p:ph idx="1"/>
          </p:nvPr>
        </p:nvSpPr>
        <p:spPr/>
        <p:txBody>
          <a:bodyPr/>
          <a:lstStyle/>
          <a:p>
            <a:pPr marL="971550" lvl="2" indent="0" eaLnBrk="1" hangingPunct="1">
              <a:buFont typeface="Arial" charset="0"/>
              <a:buNone/>
            </a:pPr>
            <a:r>
              <a:rPr lang="en-US" sz="2800" smtClean="0">
                <a:solidFill>
                  <a:srgbClr val="C00000"/>
                </a:solidFill>
                <a:hlinkClick r:id="rId2"/>
              </a:rPr>
              <a:t>https://www.youtube.com/watch?v=p5P_gzlw1gY</a:t>
            </a:r>
            <a:endParaRPr lang="en-US" sz="2800" smtClean="0">
              <a:solidFill>
                <a:srgbClr val="C00000"/>
              </a:solidFill>
            </a:endParaRPr>
          </a:p>
          <a:p>
            <a:pPr marL="971550" lvl="2" indent="0" eaLnBrk="1" hangingPunct="1">
              <a:buFont typeface="Arial" charset="0"/>
              <a:buNone/>
            </a:pPr>
            <a:r>
              <a:rPr lang="en-US" sz="2800" smtClean="0">
                <a:solidFill>
                  <a:srgbClr val="C00000"/>
                </a:solidFill>
                <a:hlinkClick r:id="rId3"/>
              </a:rPr>
              <a:t>https://www.youtube.com/watch?v=bLpJSFIItic</a:t>
            </a:r>
            <a:endParaRPr lang="en-US" sz="2800" smtClean="0">
              <a:solidFill>
                <a:srgbClr val="C00000"/>
              </a:solidFill>
            </a:endParaRPr>
          </a:p>
          <a:p>
            <a:pPr marL="971550" lvl="2" indent="0" eaLnBrk="1" hangingPunct="1">
              <a:buFont typeface="Arial" charset="0"/>
              <a:buNone/>
            </a:pPr>
            <a:endParaRPr lang="en-US" sz="2800" smtClean="0"/>
          </a:p>
          <a:p>
            <a:pPr marL="971550" lvl="2" indent="0" eaLnBrk="1" hangingPunct="1">
              <a:buFont typeface="Arial" charset="0"/>
              <a:buNone/>
            </a:pPr>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295400" y="982663"/>
            <a:ext cx="9601200" cy="846137"/>
          </a:xfrm>
        </p:spPr>
        <p:txBody>
          <a:bodyPr/>
          <a:lstStyle/>
          <a:p>
            <a:pPr eaLnBrk="1" hangingPunct="1"/>
            <a:r>
              <a:rPr lang="en-US" smtClean="0">
                <a:ln>
                  <a:noFill/>
                </a:ln>
              </a:rPr>
              <a:t>The Raven Cordel</a:t>
            </a:r>
          </a:p>
        </p:txBody>
      </p:sp>
      <p:sp>
        <p:nvSpPr>
          <p:cNvPr id="3" name="Content Placeholder 2"/>
          <p:cNvSpPr>
            <a:spLocks noGrp="1"/>
          </p:cNvSpPr>
          <p:nvPr>
            <p:ph sz="half" idx="1"/>
          </p:nvPr>
        </p:nvSpPr>
        <p:spPr>
          <a:xfrm>
            <a:off x="1298575" y="1828800"/>
            <a:ext cx="4718050" cy="4041775"/>
          </a:xfrm>
        </p:spPr>
        <p:txBody>
          <a:bodyPr rtlCol="0"/>
          <a:lstStyle/>
          <a:p>
            <a:pPr marL="0" indent="0" eaLnBrk="1" fontAlgn="auto" hangingPunct="1">
              <a:buFont typeface="Arial"/>
              <a:buNone/>
              <a:defRPr/>
            </a:pPr>
            <a:r>
              <a:rPr lang="en-US" sz="1700" dirty="0" smtClean="0">
                <a:solidFill>
                  <a:schemeClr val="tx1">
                    <a:lumMod val="85000"/>
                    <a:lumOff val="15000"/>
                  </a:schemeClr>
                </a:solidFill>
              </a:rPr>
              <a:t>https</a:t>
            </a:r>
            <a:r>
              <a:rPr lang="en-US" sz="1700" dirty="0">
                <a:solidFill>
                  <a:schemeClr val="tx1">
                    <a:lumMod val="85000"/>
                    <a:lumOff val="15000"/>
                  </a:schemeClr>
                </a:solidFill>
              </a:rPr>
              <a:t>://</a:t>
            </a:r>
            <a:r>
              <a:rPr lang="en-US" sz="1700" dirty="0">
                <a:solidFill>
                  <a:schemeClr val="tx1">
                    <a:lumMod val="85000"/>
                    <a:lumOff val="15000"/>
                  </a:schemeClr>
                </a:solidFill>
                <a:hlinkClick r:id="rId2"/>
              </a:rPr>
              <a:t>www.youtube.com/watch?v=lQnG9HlWok0</a:t>
            </a:r>
            <a:endParaRPr lang="en-US" sz="1700" dirty="0">
              <a:solidFill>
                <a:schemeClr val="tx1">
                  <a:lumMod val="85000"/>
                  <a:lumOff val="15000"/>
                </a:schemeClr>
              </a:solidFill>
            </a:endParaRPr>
          </a:p>
          <a:p>
            <a:pPr marL="0" indent="0" eaLnBrk="1" fontAlgn="auto" hangingPunct="1">
              <a:buFont typeface="Arial"/>
              <a:buNone/>
              <a:defRPr/>
            </a:pPr>
            <a:endParaRPr lang="en-US" dirty="0">
              <a:solidFill>
                <a:schemeClr val="tx1">
                  <a:lumMod val="85000"/>
                  <a:lumOff val="15000"/>
                </a:schemeClr>
              </a:solidFill>
            </a:endParaRPr>
          </a:p>
          <a:p>
            <a:pPr marL="0" indent="0" eaLnBrk="1" fontAlgn="auto" hangingPunct="1">
              <a:spcBef>
                <a:spcPts val="0"/>
              </a:spcBef>
              <a:spcAft>
                <a:spcPts val="0"/>
              </a:spcAft>
              <a:buFont typeface="Arial"/>
              <a:buNone/>
              <a:defRPr/>
            </a:pPr>
            <a:r>
              <a:rPr lang="en-US" dirty="0">
                <a:solidFill>
                  <a:schemeClr val="tx1">
                    <a:lumMod val="85000"/>
                    <a:lumOff val="15000"/>
                  </a:schemeClr>
                </a:solidFill>
                <a:latin typeface="Times New Roman" panose="02020603050405020304" pitchFamily="18" charset="0"/>
                <a:ea typeface="Times New Roman" panose="02020603050405020304" pitchFamily="18" charset="0"/>
              </a:rPr>
              <a:t>Two young men, their futures bright</a:t>
            </a:r>
          </a:p>
          <a:p>
            <a:pPr marL="0" indent="0" eaLnBrk="1" fontAlgn="auto" hangingPunct="1">
              <a:spcBef>
                <a:spcPts val="0"/>
              </a:spcBef>
              <a:spcAft>
                <a:spcPts val="0"/>
              </a:spcAft>
              <a:buFont typeface="Arial"/>
              <a:buNone/>
              <a:defRPr/>
            </a:pPr>
            <a:r>
              <a:rPr lang="en-US" dirty="0">
                <a:solidFill>
                  <a:schemeClr val="tx1">
                    <a:lumMod val="85000"/>
                    <a:lumOff val="15000"/>
                  </a:schemeClr>
                </a:solidFill>
                <a:latin typeface="Times New Roman" panose="02020603050405020304" pitchFamily="18" charset="0"/>
                <a:ea typeface="Times New Roman" panose="02020603050405020304" pitchFamily="18" charset="0"/>
              </a:rPr>
              <a:t>Instead, they choose a valiant cause.</a:t>
            </a:r>
          </a:p>
          <a:p>
            <a:pPr marL="0" indent="0" eaLnBrk="1" fontAlgn="auto" hangingPunct="1">
              <a:spcBef>
                <a:spcPts val="0"/>
              </a:spcBef>
              <a:spcAft>
                <a:spcPts val="0"/>
              </a:spcAft>
              <a:buFont typeface="Arial"/>
              <a:buNone/>
              <a:defRPr/>
            </a:pPr>
            <a:r>
              <a:rPr lang="en-US" dirty="0">
                <a:solidFill>
                  <a:schemeClr val="tx1">
                    <a:lumMod val="85000"/>
                    <a:lumOff val="15000"/>
                  </a:schemeClr>
                </a:solidFill>
                <a:latin typeface="Times New Roman" panose="02020603050405020304" pitchFamily="18" charset="0"/>
                <a:ea typeface="Times New Roman" panose="02020603050405020304" pitchFamily="18" charset="0"/>
              </a:rPr>
              <a:t>they leave the city to settle in</a:t>
            </a:r>
          </a:p>
          <a:p>
            <a:pPr marL="0" indent="0" eaLnBrk="1" fontAlgn="auto" hangingPunct="1">
              <a:spcBef>
                <a:spcPts val="0"/>
              </a:spcBef>
              <a:spcAft>
                <a:spcPts val="0"/>
              </a:spcAft>
              <a:buFont typeface="Arial"/>
              <a:buNone/>
              <a:defRPr/>
            </a:pPr>
            <a:r>
              <a:rPr lang="en-US" dirty="0">
                <a:solidFill>
                  <a:schemeClr val="tx1">
                    <a:lumMod val="85000"/>
                    <a:lumOff val="15000"/>
                  </a:schemeClr>
                </a:solidFill>
                <a:latin typeface="Times New Roman" panose="02020603050405020304" pitchFamily="18" charset="0"/>
                <a:ea typeface="Times New Roman" panose="02020603050405020304" pitchFamily="18" charset="0"/>
              </a:rPr>
              <a:t>a border town where men break laws </a:t>
            </a:r>
          </a:p>
          <a:p>
            <a:pPr marL="0" indent="0" eaLnBrk="1" fontAlgn="auto" hangingPunct="1">
              <a:spcBef>
                <a:spcPts val="0"/>
              </a:spcBef>
              <a:spcAft>
                <a:spcPts val="0"/>
              </a:spcAft>
              <a:buFont typeface="Arial"/>
              <a:buNone/>
              <a:defRPr/>
            </a:pPr>
            <a:r>
              <a:rPr lang="en-US" dirty="0">
                <a:solidFill>
                  <a:schemeClr val="tx1">
                    <a:lumMod val="85000"/>
                    <a:lumOff val="15000"/>
                  </a:schemeClr>
                </a:solidFill>
                <a:latin typeface="Times New Roman" panose="02020603050405020304" pitchFamily="18" charset="0"/>
                <a:ea typeface="Times New Roman" panose="02020603050405020304" pitchFamily="18" charset="0"/>
              </a:rPr>
              <a:t>to rescue slaves and send them North.</a:t>
            </a:r>
          </a:p>
          <a:p>
            <a:pPr marL="0" indent="0" eaLnBrk="1" fontAlgn="auto" hangingPunct="1">
              <a:buFont typeface="Arial"/>
              <a:buNone/>
              <a:defRPr/>
            </a:pPr>
            <a:r>
              <a:rPr lang="en-US" dirty="0">
                <a:solidFill>
                  <a:schemeClr val="tx1">
                    <a:lumMod val="85000"/>
                    <a:lumOff val="15000"/>
                  </a:schemeClr>
                </a:solidFill>
                <a:latin typeface="Times New Roman" panose="02020603050405020304" pitchFamily="18" charset="0"/>
                <a:ea typeface="Times New Roman" panose="02020603050405020304" pitchFamily="18" charset="0"/>
              </a:rPr>
              <a:t>These two young men, now called outlaws</a:t>
            </a:r>
            <a:endParaRPr lang="en-US" dirty="0" smtClean="0">
              <a:solidFill>
                <a:schemeClr val="tx1">
                  <a:lumMod val="85000"/>
                  <a:lumOff val="15000"/>
                </a:schemeClr>
              </a:solidFill>
            </a:endParaRPr>
          </a:p>
          <a:p>
            <a:pPr eaLnBrk="1" fontAlgn="auto" hangingPunct="1">
              <a:buFont typeface="Arial"/>
              <a:buChar char="•"/>
              <a:defRPr/>
            </a:pPr>
            <a:endParaRPr lang="en-US" dirty="0">
              <a:solidFill>
                <a:schemeClr val="tx1">
                  <a:lumMod val="85000"/>
                  <a:lumOff val="15000"/>
                </a:schemeClr>
              </a:solidFill>
            </a:endParaRPr>
          </a:p>
        </p:txBody>
      </p:sp>
      <p:sp>
        <p:nvSpPr>
          <p:cNvPr id="33795" name="Content Placeholder 3"/>
          <p:cNvSpPr>
            <a:spLocks noGrp="1"/>
          </p:cNvSpPr>
          <p:nvPr>
            <p:ph sz="half" idx="2"/>
          </p:nvPr>
        </p:nvSpPr>
        <p:spPr>
          <a:xfrm>
            <a:off x="6181725" y="1828800"/>
            <a:ext cx="4718050" cy="4041775"/>
          </a:xfrm>
        </p:spPr>
        <p:txBody>
          <a:bodyPr/>
          <a:lstStyle/>
          <a:p>
            <a:pPr marL="0" indent="0" eaLnBrk="1" hangingPunct="1">
              <a:buFont typeface="Arial" charset="0"/>
              <a:buNone/>
            </a:pPr>
            <a:r>
              <a:rPr lang="en-US" sz="1800" smtClean="0">
                <a:hlinkClick r:id="rId3"/>
              </a:rPr>
              <a:t>https://www.youtube.com/watch?v=vU8i7Oe1ayI</a:t>
            </a:r>
            <a:endParaRPr lang="en-US" sz="1800" smtClean="0"/>
          </a:p>
          <a:p>
            <a:pPr marL="0" indent="0" eaLnBrk="1" hangingPunct="1">
              <a:spcBef>
                <a:spcPct val="0"/>
              </a:spcBef>
              <a:spcAft>
                <a:spcPct val="0"/>
              </a:spcAft>
              <a:buFont typeface="Arial" charset="0"/>
              <a:buNone/>
            </a:pPr>
            <a:endParaRPr lang="en-US" smtClean="0">
              <a:latin typeface="Times New Roman" pitchFamily="18" charset="0"/>
              <a:cs typeface="Times New Roman" pitchFamily="18" charset="0"/>
            </a:endParaRPr>
          </a:p>
          <a:p>
            <a:pPr marL="0" indent="0" eaLnBrk="1" hangingPunct="1">
              <a:spcBef>
                <a:spcPct val="0"/>
              </a:spcBef>
              <a:spcAft>
                <a:spcPct val="0"/>
              </a:spcAft>
              <a:buFont typeface="Arial" charset="0"/>
              <a:buNone/>
            </a:pPr>
            <a:r>
              <a:rPr lang="en-US" smtClean="0">
                <a:latin typeface="Times New Roman" pitchFamily="18" charset="0"/>
                <a:cs typeface="Times New Roman" pitchFamily="18" charset="0"/>
              </a:rPr>
              <a:t>At every turn they meet their foe</a:t>
            </a:r>
          </a:p>
          <a:p>
            <a:pPr marL="0" indent="0" eaLnBrk="1" hangingPunct="1">
              <a:spcBef>
                <a:spcPct val="0"/>
              </a:spcBef>
              <a:spcAft>
                <a:spcPct val="0"/>
              </a:spcAft>
              <a:buFont typeface="Arial" charset="0"/>
              <a:buNone/>
            </a:pPr>
            <a:r>
              <a:rPr lang="en-US" smtClean="0">
                <a:latin typeface="Times New Roman" pitchFamily="18" charset="0"/>
                <a:cs typeface="Times New Roman" pitchFamily="18" charset="0"/>
              </a:rPr>
              <a:t>and trick the catcher of human flesh</a:t>
            </a:r>
          </a:p>
          <a:p>
            <a:pPr marL="0" indent="0" eaLnBrk="1" hangingPunct="1">
              <a:spcBef>
                <a:spcPct val="0"/>
              </a:spcBef>
              <a:spcAft>
                <a:spcPct val="0"/>
              </a:spcAft>
              <a:buFont typeface="Arial" charset="0"/>
              <a:buNone/>
            </a:pPr>
            <a:r>
              <a:rPr lang="en-US" smtClean="0">
                <a:latin typeface="Times New Roman" pitchFamily="18" charset="0"/>
                <a:cs typeface="Times New Roman" pitchFamily="18" charset="0"/>
              </a:rPr>
              <a:t>to save the slave whose only crime</a:t>
            </a:r>
          </a:p>
          <a:p>
            <a:pPr marL="0" indent="0" eaLnBrk="1" hangingPunct="1">
              <a:spcBef>
                <a:spcPct val="0"/>
              </a:spcBef>
              <a:spcAft>
                <a:spcPct val="0"/>
              </a:spcAft>
              <a:buFont typeface="Arial" charset="0"/>
              <a:buNone/>
            </a:pPr>
            <a:r>
              <a:rPr lang="en-US" smtClean="0">
                <a:latin typeface="Times New Roman" pitchFamily="18" charset="0"/>
                <a:cs typeface="Times New Roman" pitchFamily="18" charset="0"/>
              </a:rPr>
              <a:t>non-Christian and therefore he is less</a:t>
            </a:r>
          </a:p>
          <a:p>
            <a:pPr marL="0" indent="0" eaLnBrk="1" hangingPunct="1">
              <a:spcBef>
                <a:spcPct val="0"/>
              </a:spcBef>
              <a:spcAft>
                <a:spcPct val="0"/>
              </a:spcAft>
              <a:buFont typeface="Arial" charset="0"/>
              <a:buNone/>
            </a:pPr>
            <a:r>
              <a:rPr lang="en-US" smtClean="0">
                <a:latin typeface="Times New Roman" pitchFamily="18" charset="0"/>
                <a:cs typeface="Times New Roman" pitchFamily="18" charset="0"/>
              </a:rPr>
              <a:t>than men who live off others’ work and think this makes them better, best.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2692400" y="1871663"/>
            <a:ext cx="6815138" cy="673100"/>
          </a:xfrm>
        </p:spPr>
        <p:txBody>
          <a:bodyPr/>
          <a:lstStyle/>
          <a:p>
            <a:pPr eaLnBrk="1" hangingPunct="1"/>
            <a:r>
              <a:rPr lang="en-US" smtClean="0">
                <a:ln>
                  <a:noFill/>
                </a:ln>
              </a:rPr>
              <a:t>Resources</a:t>
            </a:r>
          </a:p>
        </p:txBody>
      </p:sp>
      <p:sp>
        <p:nvSpPr>
          <p:cNvPr id="34818" name="Subtitle 2"/>
          <p:cNvSpPr>
            <a:spLocks noGrp="1"/>
          </p:cNvSpPr>
          <p:nvPr>
            <p:ph type="subTitle" idx="1"/>
          </p:nvPr>
        </p:nvSpPr>
        <p:spPr>
          <a:xfrm>
            <a:off x="2692400" y="2364828"/>
            <a:ext cx="6815138" cy="2790495"/>
          </a:xfrm>
        </p:spPr>
        <p:txBody>
          <a:bodyPr/>
          <a:lstStyle/>
          <a:p>
            <a:pPr algn="l" eaLnBrk="1" hangingPunct="1">
              <a:lnSpc>
                <a:spcPct val="90000"/>
              </a:lnSpc>
            </a:pPr>
            <a:r>
              <a:rPr lang="en-US" sz="1400" dirty="0" smtClean="0">
                <a:hlinkClick r:id="rId2"/>
              </a:rPr>
              <a:t>http://www.brazzil.com/pages/cvrjan02.htm</a:t>
            </a:r>
            <a:endParaRPr lang="en-US" sz="1400" dirty="0" smtClean="0"/>
          </a:p>
          <a:p>
            <a:pPr algn="l" eaLnBrk="1" hangingPunct="1">
              <a:lnSpc>
                <a:spcPct val="90000"/>
              </a:lnSpc>
            </a:pPr>
            <a:r>
              <a:rPr lang="en-US" sz="1400" dirty="0" smtClean="0"/>
              <a:t>Curran, Mark J. Adventures of a "Gringo" Researcher in Brazil in the 1960's: Or, in Search of "</a:t>
            </a:r>
            <a:r>
              <a:rPr lang="en-US" sz="1400" dirty="0" err="1" smtClean="0"/>
              <a:t>cordel</a:t>
            </a:r>
            <a:r>
              <a:rPr lang="en-US" sz="1400" dirty="0" smtClean="0"/>
              <a:t>" </a:t>
            </a:r>
            <a:r>
              <a:rPr lang="en-US" sz="1400" dirty="0" err="1" smtClean="0"/>
              <a:t>N.p</a:t>
            </a:r>
            <a:r>
              <a:rPr lang="en-US" sz="1400" dirty="0" smtClean="0"/>
              <a:t>.: Trafford, 2012. Print. </a:t>
            </a:r>
          </a:p>
          <a:p>
            <a:pPr algn="l" eaLnBrk="1" hangingPunct="1">
              <a:lnSpc>
                <a:spcPct val="90000"/>
              </a:lnSpc>
            </a:pPr>
            <a:r>
              <a:rPr lang="en-US" sz="1400" dirty="0" smtClean="0">
                <a:hlinkClick r:id="rId3"/>
              </a:rPr>
              <a:t>https://www.facebook.com/BrazilianLanguage/posts/162404927245714</a:t>
            </a:r>
            <a:endParaRPr lang="en-US" sz="1400" dirty="0" smtClean="0"/>
          </a:p>
          <a:p>
            <a:pPr algn="l" eaLnBrk="1" hangingPunct="1">
              <a:lnSpc>
                <a:spcPct val="90000"/>
              </a:lnSpc>
            </a:pPr>
            <a:r>
              <a:rPr lang="en-US" sz="1400" dirty="0" smtClean="0">
                <a:hlinkClick r:id="rId4"/>
              </a:rPr>
              <a:t>http://researchguides.library.wisc.edu/cordel_literature</a:t>
            </a:r>
            <a:endParaRPr lang="en-US" sz="1400" dirty="0" smtClean="0"/>
          </a:p>
          <a:p>
            <a:pPr algn="l" eaLnBrk="1" hangingPunct="1">
              <a:lnSpc>
                <a:spcPct val="90000"/>
              </a:lnSpc>
            </a:pPr>
            <a:r>
              <a:rPr lang="en-US" sz="1400" dirty="0" smtClean="0"/>
              <a:t>Slater, Candace. </a:t>
            </a:r>
            <a:r>
              <a:rPr lang="en-US" sz="1400" i="1" dirty="0" smtClean="0"/>
              <a:t>Stories On A String: The Brazilian </a:t>
            </a:r>
            <a:r>
              <a:rPr lang="en-US" sz="1400" i="1" dirty="0" err="1" smtClean="0"/>
              <a:t>Literatura</a:t>
            </a:r>
            <a:r>
              <a:rPr lang="en-US" sz="1400" i="1" dirty="0" smtClean="0"/>
              <a:t> de </a:t>
            </a:r>
            <a:r>
              <a:rPr lang="en-US" sz="1400" i="1" dirty="0" err="1" smtClean="0"/>
              <a:t>Cordel</a:t>
            </a:r>
            <a:r>
              <a:rPr lang="en-US" sz="1400" dirty="0" smtClean="0"/>
              <a:t>. Berkeley: University of California Press. 1982</a:t>
            </a:r>
          </a:p>
          <a:p>
            <a:pPr algn="l" eaLnBrk="1" hangingPunct="1">
              <a:lnSpc>
                <a:spcPct val="90000"/>
              </a:lnSpc>
            </a:pPr>
            <a:endParaRPr lang="en-US" sz="1400" dirty="0" smtClean="0"/>
          </a:p>
          <a:p>
            <a:pPr algn="l" eaLnBrk="1" hangingPunct="1">
              <a:lnSpc>
                <a:spcPct val="90000"/>
              </a:lnSpc>
            </a:pPr>
            <a:endParaRPr lang="en-US"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ln>
                  <a:noFill/>
                </a:ln>
              </a:rPr>
              <a:t>Objective </a:t>
            </a:r>
          </a:p>
        </p:txBody>
      </p:sp>
      <p:sp>
        <p:nvSpPr>
          <p:cNvPr id="21506" name="Content Placeholder 2"/>
          <p:cNvSpPr>
            <a:spLocks noGrp="1"/>
          </p:cNvSpPr>
          <p:nvPr>
            <p:ph idx="1"/>
          </p:nvPr>
        </p:nvSpPr>
        <p:spPr/>
        <p:txBody>
          <a:bodyPr/>
          <a:lstStyle/>
          <a:p>
            <a:pPr eaLnBrk="1" hangingPunct="1"/>
            <a:r>
              <a:rPr lang="en-US" smtClean="0"/>
              <a:t>Integrate some of my research into my African American Literature Class </a:t>
            </a:r>
          </a:p>
          <a:p>
            <a:pPr eaLnBrk="1" hangingPunct="1"/>
            <a:r>
              <a:rPr lang="en-US" smtClean="0"/>
              <a:t>Work with others to develop a writing component on Cordel</a:t>
            </a:r>
          </a:p>
          <a:p>
            <a:pPr eaLnBrk="1" hangingPunct="1"/>
            <a:r>
              <a:rPr lang="en-US" smtClean="0"/>
              <a:t> Develop a stand alone writing workshop using Cordels as a model for narrative writing.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ln>
                  <a:noFill/>
                </a:ln>
              </a:rPr>
              <a:t>Guiding Questions</a:t>
            </a:r>
          </a:p>
        </p:txBody>
      </p:sp>
      <p:sp>
        <p:nvSpPr>
          <p:cNvPr id="22530" name="Content Placeholder 2"/>
          <p:cNvSpPr>
            <a:spLocks noGrp="1"/>
          </p:cNvSpPr>
          <p:nvPr>
            <p:ph idx="1"/>
          </p:nvPr>
        </p:nvSpPr>
        <p:spPr>
          <a:xfrm>
            <a:off x="1508125" y="2533650"/>
            <a:ext cx="9694863" cy="4764088"/>
          </a:xfrm>
        </p:spPr>
        <p:txBody>
          <a:bodyPr/>
          <a:lstStyle/>
          <a:p>
            <a:r>
              <a:rPr lang="en-US" dirty="0" smtClean="0"/>
              <a:t>What is </a:t>
            </a:r>
            <a:r>
              <a:rPr lang="en-US" dirty="0" err="1" smtClean="0"/>
              <a:t>Cordel’s</a:t>
            </a:r>
            <a:r>
              <a:rPr lang="en-US" dirty="0" smtClean="0"/>
              <a:t> importance in Brazilian culture?</a:t>
            </a:r>
          </a:p>
          <a:p>
            <a:r>
              <a:rPr lang="en-US" dirty="0" smtClean="0"/>
              <a:t>What function does the </a:t>
            </a:r>
            <a:r>
              <a:rPr lang="en-US" dirty="0" err="1" smtClean="0"/>
              <a:t>Literatura</a:t>
            </a:r>
            <a:r>
              <a:rPr lang="en-US" dirty="0" smtClean="0"/>
              <a:t> de </a:t>
            </a:r>
            <a:r>
              <a:rPr lang="en-US" dirty="0" err="1" smtClean="0"/>
              <a:t>Cordel</a:t>
            </a:r>
            <a:r>
              <a:rPr lang="en-US" dirty="0" smtClean="0"/>
              <a:t> play in Brazilian society?</a:t>
            </a:r>
          </a:p>
          <a:p>
            <a:r>
              <a:rPr lang="en-US" dirty="0" smtClean="0"/>
              <a:t>Why is </a:t>
            </a:r>
            <a:r>
              <a:rPr lang="en-US" dirty="0" err="1" smtClean="0"/>
              <a:t>Cordel</a:t>
            </a:r>
            <a:r>
              <a:rPr lang="en-US" dirty="0" smtClean="0"/>
              <a:t> different from other narrative storytelling?</a:t>
            </a:r>
          </a:p>
          <a:p>
            <a:r>
              <a:rPr lang="en-US" dirty="0" smtClean="0"/>
              <a:t>What themes, archetypes, motifs are re-occurring in </a:t>
            </a:r>
            <a:r>
              <a:rPr lang="en-US" dirty="0" err="1" smtClean="0"/>
              <a:t>Cordel</a:t>
            </a:r>
            <a:r>
              <a:rPr lang="en-US" dirty="0" smtClean="0"/>
              <a:t> writing?</a:t>
            </a:r>
          </a:p>
          <a:p>
            <a:r>
              <a:rPr lang="en-US" dirty="0" smtClean="0"/>
              <a:t>How can I use this information in my own writing?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5400" smtClean="0">
                <a:ln>
                  <a:noFill/>
                </a:ln>
                <a:solidFill>
                  <a:srgbClr val="C00000"/>
                </a:solidFill>
              </a:rPr>
              <a:t>Cordel</a:t>
            </a:r>
          </a:p>
        </p:txBody>
      </p:sp>
      <p:sp>
        <p:nvSpPr>
          <p:cNvPr id="23554" name="Content Placeholder 2"/>
          <p:cNvSpPr>
            <a:spLocks noGrp="1"/>
          </p:cNvSpPr>
          <p:nvPr>
            <p:ph sz="half" idx="1"/>
          </p:nvPr>
        </p:nvSpPr>
        <p:spPr>
          <a:xfrm>
            <a:off x="1298575" y="2560638"/>
            <a:ext cx="4718050" cy="3309937"/>
          </a:xfrm>
        </p:spPr>
        <p:txBody>
          <a:bodyPr/>
          <a:lstStyle/>
          <a:p>
            <a:pPr eaLnBrk="1" hangingPunct="1"/>
            <a:r>
              <a:rPr lang="en-US" b="1" smtClean="0"/>
              <a:t>Cordel literature</a:t>
            </a:r>
            <a:r>
              <a:rPr lang="en-US" smtClean="0"/>
              <a:t> are popular and inexpensively printed booklets or pamphlets containing folk novels, poems and songs, which are produced and sold in fairs and by street vendors in Brazil, principally in the Northeast.</a:t>
            </a:r>
          </a:p>
          <a:p>
            <a:pPr eaLnBrk="1" hangingPunct="1"/>
            <a:endParaRPr lang="en-US" smtClean="0"/>
          </a:p>
          <a:p>
            <a:pPr eaLnBrk="1" hangingPunct="1"/>
            <a:endParaRPr lang="en-US" smtClean="0"/>
          </a:p>
        </p:txBody>
      </p:sp>
      <p:sp>
        <p:nvSpPr>
          <p:cNvPr id="23555" name="Content Placeholder 6"/>
          <p:cNvSpPr>
            <a:spLocks noGrp="1"/>
          </p:cNvSpPr>
          <p:nvPr>
            <p:ph sz="half" idx="2"/>
          </p:nvPr>
        </p:nvSpPr>
        <p:spPr>
          <a:xfrm>
            <a:off x="6181725" y="2560638"/>
            <a:ext cx="4718050" cy="3309937"/>
          </a:xfrm>
        </p:spPr>
        <p:txBody>
          <a:bodyPr/>
          <a:lstStyle/>
          <a:p>
            <a:pPr eaLnBrk="1" hangingPunct="1"/>
            <a:endParaRPr lang="en-US" smtClean="0"/>
          </a:p>
        </p:txBody>
      </p:sp>
      <p:pic>
        <p:nvPicPr>
          <p:cNvPr id="23556" name="Picture 5"/>
          <p:cNvPicPr>
            <a:picLocks noChangeAspect="1"/>
          </p:cNvPicPr>
          <p:nvPr/>
        </p:nvPicPr>
        <p:blipFill>
          <a:blip r:embed="rId2"/>
          <a:srcRect/>
          <a:stretch>
            <a:fillRect/>
          </a:stretch>
        </p:blipFill>
        <p:spPr bwMode="auto">
          <a:xfrm>
            <a:off x="6148388" y="2749550"/>
            <a:ext cx="4398962" cy="293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ln>
                  <a:noFill/>
                </a:ln>
              </a:rPr>
              <a:t>Subject Matter</a:t>
            </a:r>
          </a:p>
        </p:txBody>
      </p:sp>
      <p:sp>
        <p:nvSpPr>
          <p:cNvPr id="24578" name="Content Placeholder 4"/>
          <p:cNvSpPr>
            <a:spLocks noGrp="1"/>
          </p:cNvSpPr>
          <p:nvPr>
            <p:ph sz="half" idx="1"/>
          </p:nvPr>
        </p:nvSpPr>
        <p:spPr>
          <a:xfrm>
            <a:off x="1298575" y="2560638"/>
            <a:ext cx="4718050" cy="3309937"/>
          </a:xfrm>
        </p:spPr>
        <p:txBody>
          <a:bodyPr/>
          <a:lstStyle/>
          <a:p>
            <a:pPr eaLnBrk="1" hangingPunct="1"/>
            <a:r>
              <a:rPr lang="en-US" smtClean="0"/>
              <a:t>Mother-in-laws</a:t>
            </a:r>
          </a:p>
          <a:p>
            <a:pPr eaLnBrk="1" hangingPunct="1"/>
            <a:r>
              <a:rPr lang="en-US" smtClean="0"/>
              <a:t>Bandits</a:t>
            </a:r>
          </a:p>
          <a:p>
            <a:pPr eaLnBrk="1" hangingPunct="1"/>
            <a:r>
              <a:rPr lang="en-US" smtClean="0"/>
              <a:t>Jesus, Mary, and Peter</a:t>
            </a:r>
          </a:p>
          <a:p>
            <a:pPr eaLnBrk="1" hangingPunct="1"/>
            <a:r>
              <a:rPr lang="en-US" smtClean="0"/>
              <a:t>The devil</a:t>
            </a:r>
          </a:p>
          <a:p>
            <a:pPr eaLnBrk="1" hangingPunct="1"/>
            <a:r>
              <a:rPr lang="en-US" smtClean="0"/>
              <a:t>Politics</a:t>
            </a:r>
          </a:p>
          <a:p>
            <a:pPr eaLnBrk="1" hangingPunct="1"/>
            <a:r>
              <a:rPr lang="en-US" smtClean="0"/>
              <a:t>Incidents not covered in the news</a:t>
            </a:r>
          </a:p>
          <a:p>
            <a:pPr eaLnBrk="1" hangingPunct="1"/>
            <a:endParaRPr lang="en-US" smtClean="0"/>
          </a:p>
          <a:p>
            <a:pPr eaLnBrk="1" hangingPunct="1"/>
            <a:endParaRPr lang="en-US" smtClean="0"/>
          </a:p>
        </p:txBody>
      </p:sp>
      <p:sp>
        <p:nvSpPr>
          <p:cNvPr id="24579" name="Content Placeholder 7"/>
          <p:cNvSpPr>
            <a:spLocks noGrp="1"/>
          </p:cNvSpPr>
          <p:nvPr>
            <p:ph sz="half" idx="2"/>
          </p:nvPr>
        </p:nvSpPr>
        <p:spPr>
          <a:xfrm>
            <a:off x="6181725" y="2560638"/>
            <a:ext cx="4718050" cy="3309937"/>
          </a:xfrm>
        </p:spPr>
        <p:txBody>
          <a:bodyPr/>
          <a:lstStyle/>
          <a:p>
            <a:pPr eaLnBrk="1" hangingPunct="1"/>
            <a:r>
              <a:rPr lang="en-US" smtClean="0"/>
              <a:t>Romance</a:t>
            </a:r>
          </a:p>
          <a:p>
            <a:pPr eaLnBrk="1" hangingPunct="1"/>
            <a:r>
              <a:rPr lang="en-US" smtClean="0"/>
              <a:t>Monsters</a:t>
            </a:r>
          </a:p>
          <a:p>
            <a:pPr eaLnBrk="1" hangingPunct="1"/>
            <a:r>
              <a:rPr lang="en-US" smtClean="0"/>
              <a:t>The Catholic Church</a:t>
            </a:r>
          </a:p>
          <a:p>
            <a:pPr eaLnBrk="1" hangingPunct="1"/>
            <a:r>
              <a:rPr lang="en-US" smtClean="0"/>
              <a:t>Cultural Heroes</a:t>
            </a:r>
          </a:p>
          <a:p>
            <a:pPr eaLnBrk="1" hangingPunct="1"/>
            <a:r>
              <a:rPr lang="en-US" smtClean="0"/>
              <a:t>Social Issues</a:t>
            </a:r>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293813" y="1389063"/>
            <a:ext cx="3717925" cy="1371600"/>
          </a:xfrm>
        </p:spPr>
        <p:txBody>
          <a:bodyPr/>
          <a:lstStyle/>
          <a:p>
            <a:pPr eaLnBrk="1" hangingPunct="1"/>
            <a:r>
              <a:rPr lang="en-US" sz="3200" smtClean="0">
                <a:ln>
                  <a:noFill/>
                </a:ln>
              </a:rPr>
              <a:t>Mother in Laws</a:t>
            </a:r>
          </a:p>
        </p:txBody>
      </p:sp>
      <p:pic>
        <p:nvPicPr>
          <p:cNvPr id="25602" name="Content Placeholder 4"/>
          <p:cNvPicPr>
            <a:picLocks noGrp="1" noChangeAspect="1"/>
          </p:cNvPicPr>
          <p:nvPr>
            <p:ph idx="1"/>
          </p:nvPr>
        </p:nvPicPr>
        <p:blipFill>
          <a:blip r:embed="rId2"/>
          <a:srcRect/>
          <a:stretch>
            <a:fillRect/>
          </a:stretch>
        </p:blipFill>
        <p:spPr>
          <a:xfrm>
            <a:off x="5329238" y="614363"/>
            <a:ext cx="6432550" cy="55340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293813" y="1389063"/>
            <a:ext cx="3717925" cy="1371600"/>
          </a:xfrm>
        </p:spPr>
        <p:txBody>
          <a:bodyPr/>
          <a:lstStyle/>
          <a:p>
            <a:pPr eaLnBrk="1" hangingPunct="1"/>
            <a:r>
              <a:rPr lang="en-US" sz="4800" smtClean="0">
                <a:ln>
                  <a:noFill/>
                </a:ln>
              </a:rPr>
              <a:t>Politics</a:t>
            </a:r>
          </a:p>
        </p:txBody>
      </p:sp>
      <p:pic>
        <p:nvPicPr>
          <p:cNvPr id="26626" name="Content Placeholder 4"/>
          <p:cNvPicPr>
            <a:picLocks noGrp="1" noChangeAspect="1"/>
          </p:cNvPicPr>
          <p:nvPr>
            <p:ph idx="1"/>
          </p:nvPr>
        </p:nvPicPr>
        <p:blipFill>
          <a:blip r:embed="rId2"/>
          <a:srcRect/>
          <a:stretch>
            <a:fillRect/>
          </a:stretch>
        </p:blipFill>
        <p:spPr>
          <a:xfrm>
            <a:off x="6369050" y="757238"/>
            <a:ext cx="4729163" cy="53435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p:cNvSpPr>
            <a:spLocks noGrp="1"/>
          </p:cNvSpPr>
          <p:nvPr>
            <p:ph type="title"/>
          </p:nvPr>
        </p:nvSpPr>
        <p:spPr>
          <a:xfrm>
            <a:off x="1293813" y="1389063"/>
            <a:ext cx="3717925" cy="1371600"/>
          </a:xfrm>
        </p:spPr>
        <p:txBody>
          <a:bodyPr>
            <a:normAutofit fontScale="90000"/>
          </a:bodyPr>
          <a:lstStyle/>
          <a:p>
            <a:pPr eaLnBrk="1" hangingPunct="1"/>
            <a:r>
              <a:rPr lang="en-US" sz="4800" smtClean="0">
                <a:ln>
                  <a:noFill/>
                </a:ln>
              </a:rPr>
              <a:t>The Catholic Church</a:t>
            </a:r>
          </a:p>
        </p:txBody>
      </p:sp>
      <p:pic>
        <p:nvPicPr>
          <p:cNvPr id="27650" name="Content Placeholder 7"/>
          <p:cNvPicPr>
            <a:picLocks noGrp="1" noChangeAspect="1"/>
          </p:cNvPicPr>
          <p:nvPr>
            <p:ph idx="1"/>
          </p:nvPr>
        </p:nvPicPr>
        <p:blipFill>
          <a:blip r:embed="rId2"/>
          <a:srcRect/>
          <a:stretch>
            <a:fillRect/>
          </a:stretch>
        </p:blipFill>
        <p:spPr>
          <a:xfrm>
            <a:off x="5375275" y="850900"/>
            <a:ext cx="5661025" cy="54387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293813" y="1389063"/>
            <a:ext cx="3717925" cy="1371600"/>
          </a:xfrm>
        </p:spPr>
        <p:txBody>
          <a:bodyPr/>
          <a:lstStyle/>
          <a:p>
            <a:pPr eaLnBrk="1" hangingPunct="1"/>
            <a:r>
              <a:rPr lang="en-US" sz="4800" smtClean="0">
                <a:ln>
                  <a:noFill/>
                </a:ln>
              </a:rPr>
              <a:t>Social Issues</a:t>
            </a:r>
          </a:p>
        </p:txBody>
      </p:sp>
      <p:pic>
        <p:nvPicPr>
          <p:cNvPr id="28674" name="Content Placeholder 4"/>
          <p:cNvPicPr>
            <a:picLocks noGrp="1" noChangeAspect="1"/>
          </p:cNvPicPr>
          <p:nvPr>
            <p:ph idx="1"/>
          </p:nvPr>
        </p:nvPicPr>
        <p:blipFill>
          <a:blip r:embed="rId2"/>
          <a:srcRect/>
          <a:stretch>
            <a:fillRect/>
          </a:stretch>
        </p:blipFill>
        <p:spPr>
          <a:xfrm>
            <a:off x="5770563" y="803275"/>
            <a:ext cx="5691187" cy="534511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1731</TotalTime>
  <Words>556</Words>
  <Application>Microsoft Office PowerPoint</Application>
  <PresentationFormat>Custom</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African American and Afro Brazilian Storytelling :  From Folktales to Magical Realism</vt:lpstr>
      <vt:lpstr>Objective </vt:lpstr>
      <vt:lpstr>Guiding Questions</vt:lpstr>
      <vt:lpstr>Cordel</vt:lpstr>
      <vt:lpstr>Subject Matter</vt:lpstr>
      <vt:lpstr>Mother in Laws</vt:lpstr>
      <vt:lpstr>Politics</vt:lpstr>
      <vt:lpstr>The Catholic Church</vt:lpstr>
      <vt:lpstr>Social Issues</vt:lpstr>
      <vt:lpstr>       Rhyme Scheme Sextilha </vt:lpstr>
      <vt:lpstr>Heptasyllabic  Seven syllables</vt:lpstr>
      <vt:lpstr>There are three major types of Cordelian poems </vt:lpstr>
      <vt:lpstr> Brazilian  improvised  verse  dialogues  or contests called desaﬁos or pelejas and repente</vt:lpstr>
      <vt:lpstr>The Raven Cordel</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and Afro Brazilian Storytelling :  From Folktales to Magical Realism</dc:title>
  <dc:creator>Ann Eskridge</dc:creator>
  <cp:lastModifiedBy>Lara Wasner</cp:lastModifiedBy>
  <cp:revision>26</cp:revision>
  <dcterms:created xsi:type="dcterms:W3CDTF">2016-08-09T15:21:03Z</dcterms:created>
  <dcterms:modified xsi:type="dcterms:W3CDTF">2016-08-17T16:32:25Z</dcterms:modified>
</cp:coreProperties>
</file>